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304" r:id="rId5"/>
    <p:sldId id="301" r:id="rId6"/>
    <p:sldId id="286" r:id="rId7"/>
    <p:sldId id="287" r:id="rId8"/>
    <p:sldId id="288" r:id="rId9"/>
    <p:sldId id="289" r:id="rId10"/>
    <p:sldId id="261" r:id="rId11"/>
    <p:sldId id="260" r:id="rId12"/>
    <p:sldId id="283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285" r:id="rId21"/>
    <p:sldId id="26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91" autoAdjust="0"/>
    <p:restoredTop sz="94700" autoAdjust="0"/>
  </p:normalViewPr>
  <p:slideViewPr>
    <p:cSldViewPr>
      <p:cViewPr varScale="1">
        <p:scale>
          <a:sx n="103" d="100"/>
          <a:sy n="103" d="100"/>
        </p:scale>
        <p:origin x="-113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8D25C-76C7-4A38-AFEC-1AA3DF706A5B}" type="datetimeFigureOut">
              <a:rPr lang="en-US" smtClean="0"/>
              <a:pPr/>
              <a:t>2/3/2009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AD30A3-059A-48B0-BB9D-4A237EFE963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D30A3-059A-48B0-BB9D-4A237EFE963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D30A3-059A-48B0-BB9D-4A237EFE963C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D30A3-059A-48B0-BB9D-4A237EFE963C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D30A3-059A-48B0-BB9D-4A237EFE963C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D30A3-059A-48B0-BB9D-4A237EFE963C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D30A3-059A-48B0-BB9D-4A237EFE963C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D30A3-059A-48B0-BB9D-4A237EFE963C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D30A3-059A-48B0-BB9D-4A237EFE963C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D30A3-059A-48B0-BB9D-4A237EFE963C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D30A3-059A-48B0-BB9D-4A237EFE963C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D30A3-059A-48B0-BB9D-4A237EFE963C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D30A3-059A-48B0-BB9D-4A237EFE963C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D30A3-059A-48B0-BB9D-4A237EFE963C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D30A3-059A-48B0-BB9D-4A237EFE963C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D30A3-059A-48B0-BB9D-4A237EFE963C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D30A3-059A-48B0-BB9D-4A237EFE963C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D30A3-059A-48B0-BB9D-4A237EFE963C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D30A3-059A-48B0-BB9D-4A237EFE963C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D30A3-059A-48B0-BB9D-4A237EFE963C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D30A3-059A-48B0-BB9D-4A237EFE963C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D30A3-059A-48B0-BB9D-4A237EFE963C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A62A4-6E73-4EF0-BB73-1A1351E8F238}" type="datetimeFigureOut">
              <a:rPr lang="en-US" smtClean="0"/>
              <a:pPr/>
              <a:t>2/3/2009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1A2AD-5AC9-40C2-A0FB-F9968ACD54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A62A4-6E73-4EF0-BB73-1A1351E8F238}" type="datetimeFigureOut">
              <a:rPr lang="en-US" smtClean="0"/>
              <a:pPr/>
              <a:t>2/3/2009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1A2AD-5AC9-40C2-A0FB-F9968ACD54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A62A4-6E73-4EF0-BB73-1A1351E8F238}" type="datetimeFigureOut">
              <a:rPr lang="en-US" smtClean="0"/>
              <a:pPr/>
              <a:t>2/3/2009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1A2AD-5AC9-40C2-A0FB-F9968ACD54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A62A4-6E73-4EF0-BB73-1A1351E8F238}" type="datetimeFigureOut">
              <a:rPr lang="en-US" smtClean="0"/>
              <a:pPr/>
              <a:t>2/3/2009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1A2AD-5AC9-40C2-A0FB-F9968ACD54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A62A4-6E73-4EF0-BB73-1A1351E8F238}" type="datetimeFigureOut">
              <a:rPr lang="en-US" smtClean="0"/>
              <a:pPr/>
              <a:t>2/3/2009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1A2AD-5AC9-40C2-A0FB-F9968ACD54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A62A4-6E73-4EF0-BB73-1A1351E8F238}" type="datetimeFigureOut">
              <a:rPr lang="en-US" smtClean="0"/>
              <a:pPr/>
              <a:t>2/3/2009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1A2AD-5AC9-40C2-A0FB-F9968ACD54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A62A4-6E73-4EF0-BB73-1A1351E8F238}" type="datetimeFigureOut">
              <a:rPr lang="en-US" smtClean="0"/>
              <a:pPr/>
              <a:t>2/3/2009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1A2AD-5AC9-40C2-A0FB-F9968ACD54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A62A4-6E73-4EF0-BB73-1A1351E8F238}" type="datetimeFigureOut">
              <a:rPr lang="en-US" smtClean="0"/>
              <a:pPr/>
              <a:t>2/3/2009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1A2AD-5AC9-40C2-A0FB-F9968ACD54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A62A4-6E73-4EF0-BB73-1A1351E8F238}" type="datetimeFigureOut">
              <a:rPr lang="en-US" smtClean="0"/>
              <a:pPr/>
              <a:t>2/3/2009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1A2AD-5AC9-40C2-A0FB-F9968ACD54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A62A4-6E73-4EF0-BB73-1A1351E8F238}" type="datetimeFigureOut">
              <a:rPr lang="en-US" smtClean="0"/>
              <a:pPr/>
              <a:t>2/3/2009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1A2AD-5AC9-40C2-A0FB-F9968ACD54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A62A4-6E73-4EF0-BB73-1A1351E8F238}" type="datetimeFigureOut">
              <a:rPr lang="en-US" smtClean="0"/>
              <a:pPr/>
              <a:t>2/3/2009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1A2AD-5AC9-40C2-A0FB-F9968ACD54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A62A4-6E73-4EF0-BB73-1A1351E8F238}" type="datetimeFigureOut">
              <a:rPr lang="en-US" smtClean="0"/>
              <a:pPr/>
              <a:t>2/3/2009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C1A2AD-5AC9-40C2-A0FB-F9968ACD54A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SDlogo_3.5in_300dpi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228601" y="155448"/>
            <a:ext cx="785641" cy="786384"/>
          </a:xfrm>
          <a:prstGeom prst="rect">
            <a:avLst/>
          </a:prstGeom>
        </p:spPr>
      </p:pic>
      <p:pic>
        <p:nvPicPr>
          <p:cNvPr id="8" name="Picture 17" descr="SECCHI_3circle_logo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83425" y="153988"/>
            <a:ext cx="1938338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Documents%20and%20Settings\Simon%20Plunkett\My%20Documents\HGI\20080426_EUVI_195_AB_modct_rdif.mpg" TargetMode="Externa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Documents%20and%20Settings\Simon%20Plunkett\My%20Documents\HGI\20080426_COR2_AB_rdif.mpg" TargetMode="Externa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Documents%20and%20Settings\Simon%20Plunkett\My%20Documents\HGI\20080426_HI1A_srem_rdif.mpg" TargetMode="Externa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Documents%20and%20Settings\Simon%20Plunkett\My%20Documents\HGI\apr26cme_emb_frm3.mpg" TargetMode="Externa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1470025"/>
          </a:xfrm>
        </p:spPr>
        <p:txBody>
          <a:bodyPr/>
          <a:lstStyle/>
          <a:p>
            <a:r>
              <a:rPr lang="en-US" dirty="0" smtClean="0"/>
              <a:t>Evolution of CMEs in the </a:t>
            </a:r>
            <a:r>
              <a:rPr lang="en-US" dirty="0" err="1" smtClean="0"/>
              <a:t>Heliosphere</a:t>
            </a:r>
            <a:r>
              <a:rPr lang="en-US" dirty="0" smtClean="0"/>
              <a:t>: Status Report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48000"/>
            <a:ext cx="6400800" cy="31242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Simon P. Plunkett</a:t>
            </a:r>
          </a:p>
          <a:p>
            <a:r>
              <a:rPr lang="en-US" dirty="0" smtClean="0"/>
              <a:t>Naval Research Laboratory</a:t>
            </a:r>
          </a:p>
          <a:p>
            <a:endParaRPr lang="en-US" dirty="0" smtClean="0"/>
          </a:p>
          <a:p>
            <a:r>
              <a:rPr lang="en-US" dirty="0" smtClean="0"/>
              <a:t>Co-Is</a:t>
            </a:r>
          </a:p>
          <a:p>
            <a:r>
              <a:rPr lang="en-US" dirty="0" smtClean="0"/>
              <a:t>Adam </a:t>
            </a:r>
            <a:r>
              <a:rPr lang="en-US" dirty="0" err="1" smtClean="0"/>
              <a:t>Szabo</a:t>
            </a:r>
            <a:r>
              <a:rPr lang="en-US" dirty="0" smtClean="0"/>
              <a:t>, Barbara Thompson (NASA/GSFC)</a:t>
            </a:r>
          </a:p>
          <a:p>
            <a:r>
              <a:rPr lang="en-US" dirty="0" err="1" smtClean="0"/>
              <a:t>Dusan</a:t>
            </a:r>
            <a:r>
              <a:rPr lang="en-US" dirty="0" smtClean="0"/>
              <a:t> </a:t>
            </a:r>
            <a:r>
              <a:rPr lang="en-US" dirty="0" err="1" smtClean="0"/>
              <a:t>Odstrcil</a:t>
            </a:r>
            <a:r>
              <a:rPr lang="en-US" dirty="0" smtClean="0"/>
              <a:t> (U. Colorado)</a:t>
            </a:r>
          </a:p>
          <a:p>
            <a:r>
              <a:rPr lang="en-US" dirty="0" smtClean="0"/>
              <a:t>Pete Riley (Predictive Science, Inc.)</a:t>
            </a:r>
          </a:p>
          <a:p>
            <a:endParaRPr lang="en-US" dirty="0" smtClean="0"/>
          </a:p>
          <a:p>
            <a:r>
              <a:rPr lang="en-US" dirty="0" smtClean="0"/>
              <a:t>STEREO SWG, Pasadena, CA</a:t>
            </a:r>
          </a:p>
          <a:p>
            <a:r>
              <a:rPr lang="en-US" dirty="0" smtClean="0"/>
              <a:t>February 3 – 5, 2009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‘Intuitive’ 3D Model of April 26 CME</a:t>
            </a:r>
            <a:endParaRPr lang="en-US" dirty="0"/>
          </a:p>
        </p:txBody>
      </p:sp>
      <p:pic>
        <p:nvPicPr>
          <p:cNvPr id="3" name="Picture 12" descr="apr26_hi1a_im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600200"/>
            <a:ext cx="2926080" cy="2874645"/>
          </a:xfrm>
          <a:prstGeom prst="rect">
            <a:avLst/>
          </a:prstGeom>
          <a:noFill/>
        </p:spPr>
      </p:pic>
      <p:pic>
        <p:nvPicPr>
          <p:cNvPr id="4" name="Picture 9" descr="shcmeorbit_apr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600200"/>
            <a:ext cx="2919628" cy="2871216"/>
          </a:xfrm>
          <a:prstGeom prst="rect">
            <a:avLst/>
          </a:prstGeom>
          <a:noFill/>
        </p:spPr>
      </p:pic>
      <p:pic>
        <p:nvPicPr>
          <p:cNvPr id="5" name="Picture 10" descr="3dmod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4572000"/>
            <a:ext cx="2941010" cy="2057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036931" y="5257800"/>
            <a:ext cx="3107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Results courtesy of Brian Wood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Kinematic Model of April 26 CME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Radial distances </a:t>
            </a:r>
            <a:r>
              <a:rPr lang="en-US" i="1" dirty="0" smtClean="0"/>
              <a:t>r</a:t>
            </a:r>
            <a:r>
              <a:rPr lang="en-US" dirty="0" smtClean="0"/>
              <a:t> derived from measurements of elongation angles </a:t>
            </a:r>
            <a:r>
              <a:rPr lang="en-US" dirty="0" smtClean="0">
                <a:sym typeface="Symbol"/>
              </a:rPr>
              <a:t> </a:t>
            </a:r>
            <a:r>
              <a:rPr lang="en-US" dirty="0" smtClean="0"/>
              <a:t>using ‘Fixed </a:t>
            </a:r>
            <a:r>
              <a:rPr lang="en-US" dirty="0" smtClean="0">
                <a:sym typeface="Symbol"/>
              </a:rPr>
              <a:t>’ assumption: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Kinematic model fit to the CME assumes an initial acceleration phase, followed by a deceleration phase, and finally a constant velocity.</a:t>
            </a:r>
          </a:p>
          <a:p>
            <a:pPr lvl="1"/>
            <a:r>
              <a:rPr lang="en-US" dirty="0" smtClean="0"/>
              <a:t>Fit shown for leading edge of flux rope (not front of CME).</a:t>
            </a:r>
          </a:p>
          <a:p>
            <a:r>
              <a:rPr lang="en-US" dirty="0" smtClean="0"/>
              <a:t>CME reaches STEREO-B around 14:00 UT on April 29.</a:t>
            </a:r>
            <a:endParaRPr lang="en-US" dirty="0"/>
          </a:p>
        </p:txBody>
      </p:sp>
      <p:pic>
        <p:nvPicPr>
          <p:cNvPr id="3" name="Picture 5" descr="htA3mo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05400" y="1600200"/>
            <a:ext cx="3196430" cy="4572000"/>
          </a:xfrm>
          <a:prstGeom prst="rect">
            <a:avLst/>
          </a:prstGeom>
          <a:noFill/>
          <a:ln/>
        </p:spPr>
      </p:pic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555750" y="2654300"/>
          <a:ext cx="1270000" cy="596900"/>
        </p:xfrm>
        <a:graphic>
          <a:graphicData uri="http://schemas.openxmlformats.org/presentationml/2006/ole">
            <p:oleObj spid="_x0000_s1026" name="Equation" r:id="rId5" imgW="1269720" imgH="5968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Magnetic Field Observations</a:t>
            </a:r>
            <a:endParaRPr lang="en-US" dirty="0"/>
          </a:p>
        </p:txBody>
      </p:sp>
      <p:pic>
        <p:nvPicPr>
          <p:cNvPr id="8" name="Content Placeholder 7" descr="st_wi_mag_20080429-0501_shifted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95051" y="1600200"/>
            <a:ext cx="3744897" cy="4525963"/>
          </a:xfrm>
        </p:spPr>
      </p:pic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Magnetic field for April 29 to May 1, 2008 is shown at STEREO-A (red), STEREO-B (blue) and WIND (black).</a:t>
            </a:r>
          </a:p>
          <a:p>
            <a:pPr lvl="1"/>
            <a:r>
              <a:rPr lang="en-US" dirty="0" smtClean="0"/>
              <a:t>STEREO-A and WIND data have been shifted in time to overlay with STEREO-B.</a:t>
            </a:r>
          </a:p>
          <a:p>
            <a:r>
              <a:rPr lang="en-US" dirty="0" smtClean="0"/>
              <a:t>Magnetic field enhancement with a rapid rotation (~2 hours) is observed in STEREO-B at around the time the CME is expected to arrive at the spacecraft (enhancement is also seen later at WIND and STEREO-A).</a:t>
            </a:r>
          </a:p>
          <a:p>
            <a:r>
              <a:rPr lang="en-US" dirty="0" smtClean="0"/>
              <a:t>However, most plausible interpretation is that the enhancement is caused by a high speed stream pushing into a slow wind structure with the HCS meshed between them.</a:t>
            </a:r>
          </a:p>
          <a:p>
            <a:pPr lvl="1"/>
            <a:r>
              <a:rPr lang="en-US" dirty="0" smtClean="0"/>
              <a:t>Could also be an irregular </a:t>
            </a:r>
            <a:r>
              <a:rPr lang="en-US" dirty="0" err="1" smtClean="0"/>
              <a:t>ejecta</a:t>
            </a:r>
            <a:r>
              <a:rPr lang="en-US" dirty="0" smtClean="0"/>
              <a:t>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65175"/>
          </a:xfrm>
          <a:noFill/>
          <a:ln/>
        </p:spPr>
        <p:txBody>
          <a:bodyPr/>
          <a:lstStyle/>
          <a:p>
            <a:r>
              <a:rPr lang="en-US" sz="2800" dirty="0">
                <a:solidFill>
                  <a:schemeClr val="accent2"/>
                </a:solidFill>
              </a:rPr>
              <a:t>2008 April 26 CME with Rope Model</a:t>
            </a:r>
          </a:p>
        </p:txBody>
      </p:sp>
      <p:sp>
        <p:nvSpPr>
          <p:cNvPr id="1028099" name="Text Box 3"/>
          <p:cNvSpPr txBox="1">
            <a:spLocks noChangeArrowheads="1"/>
          </p:cNvSpPr>
          <p:nvPr/>
        </p:nvSpPr>
        <p:spPr bwMode="auto">
          <a:xfrm>
            <a:off x="754063" y="6446838"/>
            <a:ext cx="3097212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1">
                <a:solidFill>
                  <a:schemeClr val="accent2"/>
                </a:solidFill>
              </a:rPr>
              <a:t>( Thernisien et al., 2009 )</a:t>
            </a:r>
          </a:p>
        </p:txBody>
      </p:sp>
      <p:sp>
        <p:nvSpPr>
          <p:cNvPr id="1028100" name="Text Box 4"/>
          <p:cNvSpPr txBox="1">
            <a:spLocks noChangeArrowheads="1"/>
          </p:cNvSpPr>
          <p:nvPr/>
        </p:nvSpPr>
        <p:spPr bwMode="auto">
          <a:xfrm>
            <a:off x="4975225" y="6446838"/>
            <a:ext cx="388937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1">
                <a:solidFill>
                  <a:schemeClr val="accent2"/>
                </a:solidFill>
              </a:rPr>
              <a:t>( WSA-1.6-GONG-CR2069 )</a:t>
            </a:r>
          </a:p>
        </p:txBody>
      </p:sp>
      <p:pic>
        <p:nvPicPr>
          <p:cNvPr id="1028104" name="Picture 8" descr="rope-2008-04-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3000"/>
            <a:ext cx="4572000" cy="4572000"/>
          </a:xfrm>
          <a:prstGeom prst="rect">
            <a:avLst/>
          </a:prstGeom>
          <a:noFill/>
        </p:spPr>
      </p:pic>
      <p:pic>
        <p:nvPicPr>
          <p:cNvPr id="1028107" name="Picture 11" descr="08apr26-a2r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524250"/>
            <a:ext cx="4572000" cy="2857500"/>
          </a:xfrm>
          <a:prstGeom prst="rect">
            <a:avLst/>
          </a:prstGeom>
          <a:noFill/>
        </p:spPr>
      </p:pic>
      <p:pic>
        <p:nvPicPr>
          <p:cNvPr id="1028108" name="Picture 12" descr="08apr26-a2r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571500"/>
            <a:ext cx="4572000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65175"/>
          </a:xfrm>
          <a:noFill/>
          <a:ln/>
        </p:spPr>
        <p:txBody>
          <a:bodyPr/>
          <a:lstStyle/>
          <a:p>
            <a:r>
              <a:rPr lang="en-US" sz="2800">
                <a:solidFill>
                  <a:schemeClr val="accent2"/>
                </a:solidFill>
              </a:rPr>
              <a:t>2008 April 26 CME with Rope Model </a:t>
            </a:r>
          </a:p>
        </p:txBody>
      </p:sp>
      <p:pic>
        <p:nvPicPr>
          <p:cNvPr id="1013765" name="Picture 5" descr="08apr26-a2r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5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65175"/>
          </a:xfrm>
          <a:noFill/>
          <a:ln/>
        </p:spPr>
        <p:txBody>
          <a:bodyPr/>
          <a:lstStyle/>
          <a:p>
            <a:r>
              <a:rPr lang="en-US" sz="2800">
                <a:solidFill>
                  <a:schemeClr val="accent2"/>
                </a:solidFill>
              </a:rPr>
              <a:t>2008 April 26 CME with Rope Model </a:t>
            </a:r>
          </a:p>
        </p:txBody>
      </p:sp>
      <p:pic>
        <p:nvPicPr>
          <p:cNvPr id="1004550" name="Picture 6" descr="08apr26-a2r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65175"/>
          </a:xfrm>
          <a:noFill/>
          <a:ln/>
        </p:spPr>
        <p:txBody>
          <a:bodyPr/>
          <a:lstStyle/>
          <a:p>
            <a:r>
              <a:rPr lang="en-US" sz="2800">
                <a:solidFill>
                  <a:schemeClr val="accent2"/>
                </a:solidFill>
              </a:rPr>
              <a:t>2008 April 26 CME with Rope Model </a:t>
            </a:r>
          </a:p>
        </p:txBody>
      </p:sp>
      <p:pic>
        <p:nvPicPr>
          <p:cNvPr id="1003525" name="Picture 5" descr="08apr26-a2r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9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65175"/>
          </a:xfrm>
          <a:noFill/>
          <a:ln/>
        </p:spPr>
        <p:txBody>
          <a:bodyPr/>
          <a:lstStyle/>
          <a:p>
            <a:r>
              <a:rPr lang="en-US" sz="2800">
                <a:solidFill>
                  <a:schemeClr val="accent2"/>
                </a:solidFill>
              </a:rPr>
              <a:t>2008 April 26 CME with Rope Model</a:t>
            </a:r>
          </a:p>
        </p:txBody>
      </p:sp>
      <p:pic>
        <p:nvPicPr>
          <p:cNvPr id="1021958" name="Picture 6" descr="08apr26-a2r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65175"/>
          </a:xfrm>
          <a:noFill/>
          <a:ln/>
        </p:spPr>
        <p:txBody>
          <a:bodyPr/>
          <a:lstStyle/>
          <a:p>
            <a:r>
              <a:rPr lang="en-US" sz="2800">
                <a:solidFill>
                  <a:schemeClr val="accent2"/>
                </a:solidFill>
              </a:rPr>
              <a:t>2008 April 26 CME with Rope Model </a:t>
            </a:r>
          </a:p>
        </p:txBody>
      </p:sp>
      <p:pic>
        <p:nvPicPr>
          <p:cNvPr id="1024005" name="Picture 5" descr="08apr26-a2r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9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65175"/>
          </a:xfrm>
          <a:noFill/>
          <a:ln/>
        </p:spPr>
        <p:txBody>
          <a:bodyPr/>
          <a:lstStyle/>
          <a:p>
            <a:r>
              <a:rPr lang="en-US" sz="2800">
                <a:solidFill>
                  <a:schemeClr val="accent2"/>
                </a:solidFill>
              </a:rPr>
              <a:t>2008 April 26 CME with Rope Model </a:t>
            </a:r>
          </a:p>
        </p:txBody>
      </p:sp>
      <p:pic>
        <p:nvPicPr>
          <p:cNvPr id="1022981" name="Picture 5" descr="08apr26-a2r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How does the structure of CMEs evolve as they propagate through the inner </a:t>
            </a:r>
            <a:r>
              <a:rPr lang="en-US" dirty="0" err="1" smtClean="0"/>
              <a:t>heliosphere</a:t>
            </a:r>
            <a:r>
              <a:rPr lang="en-US" dirty="0" smtClean="0"/>
              <a:t>?</a:t>
            </a:r>
          </a:p>
          <a:p>
            <a:r>
              <a:rPr lang="en-US" dirty="0" smtClean="0"/>
              <a:t>How are CMEs accelerated and/or decelerated as they propagate from the Sun to 1 AU and beyond?</a:t>
            </a:r>
          </a:p>
          <a:p>
            <a:r>
              <a:rPr lang="en-US" dirty="0" smtClean="0"/>
              <a:t>How do the features of ICMEs observed in-situ reflect their solar origins and the appearance of CMEs in remotely sensed imaging data?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Coupled Modeling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To fully model and analyze a specific event takes many months of detailed study.</a:t>
            </a:r>
          </a:p>
          <a:p>
            <a:r>
              <a:rPr lang="en-US" dirty="0" smtClean="0"/>
              <a:t>So far, there hasn’t been a ‘perfect’ STEREO CME, given the constraints of:</a:t>
            </a:r>
          </a:p>
          <a:p>
            <a:pPr lvl="1"/>
            <a:r>
              <a:rPr lang="en-US" dirty="0" smtClean="0"/>
              <a:t>Separation of the spacecraft;</a:t>
            </a:r>
          </a:p>
          <a:p>
            <a:pPr lvl="1"/>
            <a:r>
              <a:rPr lang="en-US" dirty="0" smtClean="0"/>
              <a:t>Central disk eruption (as viewed from Earth, i.e. magnetograph observations);</a:t>
            </a:r>
          </a:p>
          <a:p>
            <a:pPr lvl="1"/>
            <a:r>
              <a:rPr lang="en-US" dirty="0" smtClean="0"/>
              <a:t>Coverage from a wide array of observatories;</a:t>
            </a:r>
          </a:p>
          <a:p>
            <a:pPr lvl="1"/>
            <a:r>
              <a:rPr lang="en-US" dirty="0" smtClean="0"/>
              <a:t>Simple, isolated eruption.</a:t>
            </a:r>
          </a:p>
          <a:p>
            <a:r>
              <a:rPr lang="en-US" dirty="0" smtClean="0"/>
              <a:t>From a modeling perspective, the May 2007 event is most ideal.</a:t>
            </a:r>
          </a:p>
          <a:p>
            <a:r>
              <a:rPr lang="en-US" dirty="0" smtClean="0"/>
              <a:t>From an observational perspective, the April and May 2008 events are better (but no clear ICME observed in situ).</a:t>
            </a:r>
          </a:p>
          <a:p>
            <a:r>
              <a:rPr lang="en-US" dirty="0" smtClean="0"/>
              <a:t>Perhaps May 2009 will be kind to us!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Relatively few good events in first year.</a:t>
            </a:r>
          </a:p>
          <a:p>
            <a:r>
              <a:rPr lang="en-US" dirty="0" smtClean="0"/>
              <a:t>Two candidate events have been identified.</a:t>
            </a:r>
          </a:p>
          <a:p>
            <a:pPr lvl="1"/>
            <a:r>
              <a:rPr lang="en-US" dirty="0" smtClean="0"/>
              <a:t>April 26 CME propagates directly towards STEREO-B.</a:t>
            </a:r>
          </a:p>
          <a:p>
            <a:pPr lvl="1"/>
            <a:r>
              <a:rPr lang="en-US" dirty="0" smtClean="0"/>
              <a:t>Density and magnetic field enhancements</a:t>
            </a:r>
            <a:r>
              <a:rPr lang="en-US" dirty="0" smtClean="0"/>
              <a:t> </a:t>
            </a:r>
            <a:r>
              <a:rPr lang="en-US" dirty="0" smtClean="0"/>
              <a:t>observed at STEREO-B (and Earth) on April 29, but in-situ observations are more consistent with interaction between high and slow speed </a:t>
            </a:r>
            <a:r>
              <a:rPr lang="en-US" dirty="0" smtClean="0"/>
              <a:t>streams than with an ICME.</a:t>
            </a:r>
            <a:endParaRPr lang="en-US" dirty="0" smtClean="0"/>
          </a:p>
          <a:p>
            <a:pPr lvl="1"/>
            <a:r>
              <a:rPr lang="en-US" dirty="0" smtClean="0"/>
              <a:t>Timing of in-situ density and magnetic field enhancements is consistent with SECCHI observations and simple geometric and kinematic models of CME propagation.</a:t>
            </a:r>
          </a:p>
          <a:p>
            <a:pPr lvl="1"/>
            <a:r>
              <a:rPr lang="en-US" dirty="0" smtClean="0"/>
              <a:t>Part of May 17 CME propagates towards STEREO-B, but no clear ICME signatures are seen.</a:t>
            </a:r>
          </a:p>
          <a:p>
            <a:pPr lvl="1"/>
            <a:r>
              <a:rPr lang="en-US" dirty="0" smtClean="0"/>
              <a:t>ICME may be embedded in a CIR in one or both cases?</a:t>
            </a:r>
          </a:p>
          <a:p>
            <a:r>
              <a:rPr lang="en-US" dirty="0" smtClean="0"/>
              <a:t>Other events will be considered (e.g. June 2, 2008; January 22, 2009), but ideal event has not yet been observed.</a:t>
            </a:r>
          </a:p>
          <a:p>
            <a:r>
              <a:rPr lang="en-US" dirty="0" smtClean="0"/>
              <a:t>Modeling of candidate events is in early stages.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Combination of data analysis (SECCHI, IMPACT, PLASTIC, ACE, Wind) and numerical modeling (MAS, ENLIL) for selected events.</a:t>
            </a:r>
          </a:p>
          <a:p>
            <a:r>
              <a:rPr lang="en-US" dirty="0" smtClean="0"/>
              <a:t>Focus on small number of events with well-observed flux rope structure (ideally well-observed in both remotely sensed and in-situ data).</a:t>
            </a:r>
          </a:p>
          <a:p>
            <a:r>
              <a:rPr lang="en-US" dirty="0" smtClean="0"/>
              <a:t>Modeling in two steps:</a:t>
            </a:r>
          </a:p>
          <a:p>
            <a:pPr lvl="1"/>
            <a:r>
              <a:rPr lang="en-US" dirty="0" smtClean="0"/>
              <a:t>Drive ENLIL </a:t>
            </a:r>
            <a:r>
              <a:rPr lang="en-US" dirty="0" err="1" smtClean="0"/>
              <a:t>heliospheric</a:t>
            </a:r>
            <a:r>
              <a:rPr lang="en-US" dirty="0" smtClean="0"/>
              <a:t> model using cone model (or similar) fits to SECCHI coronagraph observations;</a:t>
            </a:r>
          </a:p>
          <a:p>
            <a:pPr lvl="1"/>
            <a:r>
              <a:rPr lang="en-US" dirty="0" smtClean="0"/>
              <a:t>Detailed self-consistent modeling using coupled coronal and </a:t>
            </a:r>
            <a:r>
              <a:rPr lang="en-US" dirty="0" err="1" smtClean="0"/>
              <a:t>heliospheric</a:t>
            </a:r>
            <a:r>
              <a:rPr lang="en-US" dirty="0" smtClean="0"/>
              <a:t> (MAS + ENLIL) codes for a subset of events.</a:t>
            </a:r>
          </a:p>
          <a:p>
            <a:r>
              <a:rPr lang="en-US" dirty="0" smtClean="0"/>
              <a:t>Compare remotely sensed and in-situ data for events with suitable spacecraft configurations (e.g. imaging observations from Ahead of a CME that is observed in-situ from Behind).</a:t>
            </a:r>
          </a:p>
          <a:p>
            <a:r>
              <a:rPr lang="en-US" dirty="0" smtClean="0"/>
              <a:t>Generate synthetic images and in-situ parameters from model results for comparison with data.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 to 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Analyzed remote sensing and in-situ data for two CME events (April 26 and May 17, 2008).</a:t>
            </a:r>
          </a:p>
          <a:p>
            <a:r>
              <a:rPr lang="en-US" dirty="0" smtClean="0"/>
              <a:t>ENLIL model has been run for both events, using both cone model and ‘croissant’ model parameterization of CMEs as inputs to ENLIL.</a:t>
            </a:r>
          </a:p>
          <a:p>
            <a:r>
              <a:rPr lang="en-US" dirty="0" smtClean="0"/>
              <a:t>Comparison of data and model results is just getting started.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Corona on April 26, 2008</a:t>
            </a:r>
            <a:endParaRPr lang="en-US" dirty="0"/>
          </a:p>
        </p:txBody>
      </p:sp>
      <p:pic>
        <p:nvPicPr>
          <p:cNvPr id="4" name="Content Placeholder 3" descr="20080426_EUVI_195_AB.gif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809792"/>
            <a:ext cx="8229600" cy="4106779"/>
          </a:xfrm>
        </p:spPr>
      </p:pic>
      <p:sp>
        <p:nvSpPr>
          <p:cNvPr id="5" name="Oval 4"/>
          <p:cNvSpPr/>
          <p:nvPr/>
        </p:nvSpPr>
        <p:spPr>
          <a:xfrm>
            <a:off x="2590800" y="3581400"/>
            <a:ext cx="5334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715000" y="3581400"/>
            <a:ext cx="5334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April 26, 2008 CME</a:t>
            </a:r>
            <a:endParaRPr lang="en-US" dirty="0"/>
          </a:p>
        </p:txBody>
      </p:sp>
      <p:pic>
        <p:nvPicPr>
          <p:cNvPr id="5" name="20080426_EUVI_195_AB_modct_rdif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57200" y="1828800"/>
            <a:ext cx="8229600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April 26, 2008 CME</a:t>
            </a:r>
            <a:endParaRPr lang="en-US" dirty="0"/>
          </a:p>
        </p:txBody>
      </p:sp>
      <p:pic>
        <p:nvPicPr>
          <p:cNvPr id="3" name="20080426_COR2_AB_rdif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57200" y="1828800"/>
            <a:ext cx="8229600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April 26, 2008 CME</a:t>
            </a:r>
            <a:endParaRPr lang="en-US" dirty="0"/>
          </a:p>
        </p:txBody>
      </p:sp>
      <p:pic>
        <p:nvPicPr>
          <p:cNvPr id="3" name="20080426_HI1A_srem_rdif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33600" y="1600200"/>
            <a:ext cx="4876800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April 26, 2008 CME</a:t>
            </a:r>
            <a:endParaRPr lang="en-US" dirty="0"/>
          </a:p>
        </p:txBody>
      </p:sp>
      <p:pic>
        <p:nvPicPr>
          <p:cNvPr id="3" name="apr26cme_emb_frm3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60120" y="1524000"/>
            <a:ext cx="7315200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875</Words>
  <Application>Microsoft Office PowerPoint</Application>
  <PresentationFormat>On-screen Show (4:3)</PresentationFormat>
  <Paragraphs>98</Paragraphs>
  <Slides>21</Slides>
  <Notes>21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Equation</vt:lpstr>
      <vt:lpstr>Evolution of CMEs in the Heliosphere: Status Report</vt:lpstr>
      <vt:lpstr>Research Objectives</vt:lpstr>
      <vt:lpstr>Approach</vt:lpstr>
      <vt:lpstr>Progress to Date</vt:lpstr>
      <vt:lpstr>The Corona on April 26, 2008</vt:lpstr>
      <vt:lpstr>April 26, 2008 CME</vt:lpstr>
      <vt:lpstr>April 26, 2008 CME</vt:lpstr>
      <vt:lpstr>April 26, 2008 CME</vt:lpstr>
      <vt:lpstr>April 26, 2008 CME</vt:lpstr>
      <vt:lpstr>‘Intuitive’ 3D Model of April 26 CME</vt:lpstr>
      <vt:lpstr>Kinematic Model of April 26 CME</vt:lpstr>
      <vt:lpstr>Magnetic Field Observations</vt:lpstr>
      <vt:lpstr>2008 April 26 CME with Rope Model</vt:lpstr>
      <vt:lpstr>2008 April 26 CME with Rope Model </vt:lpstr>
      <vt:lpstr>2008 April 26 CME with Rope Model </vt:lpstr>
      <vt:lpstr>2008 April 26 CME with Rope Model </vt:lpstr>
      <vt:lpstr>2008 April 26 CME with Rope Model</vt:lpstr>
      <vt:lpstr>2008 April 26 CME with Rope Model </vt:lpstr>
      <vt:lpstr>2008 April 26 CME with Rope Model </vt:lpstr>
      <vt:lpstr>Coupled Modeling Plans</vt:lpstr>
      <vt:lpstr>Status Summary</vt:lpstr>
    </vt:vector>
  </TitlesOfParts>
  <Company>NRL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Evolution of CMEs in the Heliosphere: Status Report</dc:title>
  <dc:creator>Simon Plunkett</dc:creator>
  <cp:lastModifiedBy>Simon Plunkett</cp:lastModifiedBy>
  <cp:revision>34</cp:revision>
  <dcterms:created xsi:type="dcterms:W3CDTF">2009-01-15T20:56:54Z</dcterms:created>
  <dcterms:modified xsi:type="dcterms:W3CDTF">2009-02-03T21:27:41Z</dcterms:modified>
</cp:coreProperties>
</file>