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8"/>
  </p:notesMasterIdLst>
  <p:sldIdLst>
    <p:sldId id="256" r:id="rId2"/>
    <p:sldId id="258" r:id="rId3"/>
    <p:sldId id="279" r:id="rId4"/>
    <p:sldId id="277" r:id="rId5"/>
    <p:sldId id="257" r:id="rId6"/>
    <p:sldId id="259" r:id="rId7"/>
    <p:sldId id="264" r:id="rId8"/>
    <p:sldId id="265" r:id="rId9"/>
    <p:sldId id="271" r:id="rId10"/>
    <p:sldId id="268" r:id="rId11"/>
    <p:sldId id="260" r:id="rId12"/>
    <p:sldId id="262" r:id="rId13"/>
    <p:sldId id="275" r:id="rId14"/>
    <p:sldId id="274" r:id="rId15"/>
    <p:sldId id="273" r:id="rId16"/>
    <p:sldId id="278" r:id="rId17"/>
    <p:sldId id="263" r:id="rId18"/>
    <p:sldId id="266" r:id="rId19"/>
    <p:sldId id="272" r:id="rId20"/>
    <p:sldId id="261" r:id="rId21"/>
    <p:sldId id="269" r:id="rId22"/>
    <p:sldId id="270" r:id="rId23"/>
    <p:sldId id="276" r:id="rId24"/>
    <p:sldId id="280" r:id="rId25"/>
    <p:sldId id="281" r:id="rId26"/>
    <p:sldId id="26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9A0101"/>
    <a:srgbClr val="25265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preferSingleView="1">
    <p:restoredLeft sz="15620"/>
    <p:restoredTop sz="94660"/>
  </p:normalViewPr>
  <p:slideViewPr>
    <p:cSldViewPr snapToObjects="1" showGuides="1">
      <p:cViewPr varScale="1">
        <p:scale>
          <a:sx n="125" d="100"/>
          <a:sy n="125" d="100"/>
        </p:scale>
        <p:origin x="-1096" y="-104"/>
      </p:cViewPr>
      <p:guideLst>
        <p:guide orient="horz" pos="24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viewProps" Target="viewProp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FF477-E197-154D-8E64-E470EFD20D79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67B46-0B6A-7A44-8EC6-D7089F75FE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2AC006-3091-6641-A468-5DE26DD4EEDC}" type="slidenum">
              <a:rPr lang="en-US"/>
              <a:pPr/>
              <a:t>16</a:t>
            </a:fld>
            <a:endParaRPr lang="en-US"/>
          </a:p>
        </p:txBody>
      </p:sp>
      <p:sp>
        <p:nvSpPr>
          <p:cNvPr id="395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A831014-66DD-CE4C-B492-F1787223B64C}" type="datetimeFigureOut">
              <a:rPr lang="en-US" smtClean="0"/>
              <a:pPr/>
              <a:t>2/4/09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239E737-5A72-7E4E-9202-2DA1FA461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0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df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3.pd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df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df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df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11375"/>
            <a:ext cx="84582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Using STEREO/EUVI to Study Active Region Magnetic Fields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38600"/>
            <a:ext cx="4800600" cy="22098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Anne Sandman (Rice/LMSAL)</a:t>
            </a:r>
          </a:p>
          <a:p>
            <a:pPr algn="l"/>
            <a:r>
              <a:rPr lang="en-US" sz="1600" dirty="0" smtClean="0"/>
              <a:t>Markus </a:t>
            </a:r>
            <a:r>
              <a:rPr lang="en-US" sz="1600" dirty="0" err="1" smtClean="0"/>
              <a:t>Aschwanden</a:t>
            </a:r>
            <a:r>
              <a:rPr lang="en-US" sz="1600" dirty="0" smtClean="0"/>
              <a:t>, Jean-Pierre </a:t>
            </a:r>
            <a:r>
              <a:rPr lang="en-US" sz="1600" dirty="0" err="1" smtClean="0"/>
              <a:t>Wuelser</a:t>
            </a:r>
            <a:r>
              <a:rPr lang="en-US" sz="1600" dirty="0" smtClean="0"/>
              <a:t>, </a:t>
            </a:r>
          </a:p>
          <a:p>
            <a:pPr algn="l"/>
            <a:r>
              <a:rPr lang="en-US" sz="1600" dirty="0" smtClean="0"/>
              <a:t>Marc </a:t>
            </a:r>
            <a:r>
              <a:rPr lang="en-US" sz="1600" dirty="0" err="1" smtClean="0"/>
              <a:t>DeRosa</a:t>
            </a:r>
            <a:r>
              <a:rPr lang="en-US" sz="1600" dirty="0" smtClean="0"/>
              <a:t> (LMSAL), David Alexander (Rice)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1600" dirty="0" smtClean="0"/>
              <a:t>STEREO SWG #19</a:t>
            </a:r>
          </a:p>
          <a:p>
            <a:pPr algn="l"/>
            <a:r>
              <a:rPr lang="en-US" sz="1600" dirty="0" smtClean="0"/>
              <a:t>Pasadena, CA, 4 February 2009</a:t>
            </a:r>
          </a:p>
          <a:p>
            <a:pPr algn="l"/>
            <a:endParaRPr lang="en-US" sz="18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36136"/>
          </a:xfrm>
        </p:spPr>
        <p:txBody>
          <a:bodyPr>
            <a:normAutofit/>
          </a:bodyPr>
          <a:lstStyle/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Trace loops in EUVI images.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Compute 3D potential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b="1" dirty="0" smtClean="0"/>
              <a:t>Calculate discrepancy between data and model. 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Transform model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Recalculate misalignment angles. 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isalignment_diagra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47169" y="674658"/>
            <a:ext cx="5449661" cy="55086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53000" y="3200400"/>
            <a:ext cx="3258232" cy="671352"/>
            <a:chOff x="5410200" y="2685366"/>
            <a:chExt cx="3258232" cy="671352"/>
          </a:xfrm>
        </p:grpSpPr>
        <p:sp>
          <p:nvSpPr>
            <p:cNvPr id="12" name="Rounded Rectangle 11"/>
            <p:cNvSpPr/>
            <p:nvPr/>
          </p:nvSpPr>
          <p:spPr>
            <a:xfrm>
              <a:off x="6781800" y="2685366"/>
              <a:ext cx="1886632" cy="671352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rgbClr val="9A010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tx1"/>
                  </a:solidFill>
                  <a:latin typeface="+mj-lt"/>
                </a:rPr>
                <a:t>Vector tangent to observed loop</a:t>
              </a:r>
              <a:endParaRPr lang="en-US" sz="1600" i="1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5410200" y="3008529"/>
              <a:ext cx="1371600" cy="2"/>
            </a:xfrm>
            <a:prstGeom prst="line">
              <a:avLst/>
            </a:prstGeom>
            <a:ln>
              <a:solidFill>
                <a:srgbClr val="9A01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90600" y="2300448"/>
            <a:ext cx="2843979" cy="671352"/>
            <a:chOff x="903853" y="2376101"/>
            <a:chExt cx="2843979" cy="671352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2790485" y="2728752"/>
              <a:ext cx="957347" cy="13901"/>
            </a:xfrm>
            <a:prstGeom prst="line">
              <a:avLst/>
            </a:prstGeom>
            <a:ln>
              <a:solidFill>
                <a:srgbClr val="25265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903853" y="2376101"/>
              <a:ext cx="1886632" cy="671352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rgbClr val="25265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tx1"/>
                  </a:solidFill>
                  <a:latin typeface="+mj-lt"/>
                </a:rPr>
                <a:t>Local magnetic field vector</a:t>
              </a:r>
              <a:endParaRPr lang="en-US" sz="1600" i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8042" y="4484878"/>
            <a:ext cx="2201127" cy="671352"/>
            <a:chOff x="408042" y="4484878"/>
            <a:chExt cx="2201127" cy="67135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294674" y="4818966"/>
              <a:ext cx="314495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408042" y="4484878"/>
              <a:ext cx="1886632" cy="671352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tx1"/>
                  </a:solidFill>
                  <a:latin typeface="+mj-lt"/>
                </a:rPr>
                <a:t>Magnetic field lines</a:t>
              </a:r>
              <a:endParaRPr lang="en-US" sz="1600" i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7086600" y="4818966"/>
            <a:ext cx="1886632" cy="67135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+mj-lt"/>
              </a:rPr>
              <a:t>Angle calculation points</a:t>
            </a:r>
            <a:endParaRPr lang="en-US" sz="1600" i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0800000">
            <a:off x="6172200" y="5156230"/>
            <a:ext cx="914400" cy="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4" idx="1"/>
          </p:cNvCxnSpPr>
          <p:nvPr/>
        </p:nvCxnSpPr>
        <p:spPr>
          <a:xfrm rot="10800000">
            <a:off x="5943600" y="4495798"/>
            <a:ext cx="1143000" cy="65884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2928" y="1898923"/>
            <a:ext cx="9058143" cy="4197077"/>
            <a:chOff x="16687800" y="6575425"/>
            <a:chExt cx="23469600" cy="10058401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24536400" y="6575425"/>
              <a:ext cx="7772400" cy="10058401"/>
              <a:chOff x="24612600" y="6575425"/>
              <a:chExt cx="7772400" cy="10058401"/>
            </a:xfrm>
          </p:grpSpPr>
          <p:pic>
            <p:nvPicPr>
              <p:cNvPr id="12" name="Picture 24" descr="f3_col.eps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4612600" y="6575425"/>
                <a:ext cx="7772400" cy="10058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8193767" y="16078200"/>
                <a:ext cx="762583" cy="381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16687800" y="6575425"/>
              <a:ext cx="7772400" cy="10058400"/>
              <a:chOff x="16764000" y="6575425"/>
              <a:chExt cx="7772400" cy="10058400"/>
            </a:xfrm>
          </p:grpSpPr>
          <p:pic>
            <p:nvPicPr>
              <p:cNvPr id="10" name="Picture 23" descr="f1_col.eps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764000" y="6575425"/>
                <a:ext cx="7772400" cy="1005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0345147" y="16039634"/>
                <a:ext cx="762583" cy="381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32385000" y="6575425"/>
              <a:ext cx="7772400" cy="10058400"/>
              <a:chOff x="32385000" y="6575425"/>
              <a:chExt cx="7772400" cy="10058400"/>
            </a:xfrm>
          </p:grpSpPr>
          <p:pic>
            <p:nvPicPr>
              <p:cNvPr id="8" name="Picture 25" descr="f5_col.eps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385000" y="6575425"/>
                <a:ext cx="7772400" cy="1005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5966186" y="16039634"/>
                <a:ext cx="762583" cy="381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Visualizations</a:t>
            </a:r>
            <a:endParaRPr lang="en-US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362200" y="20269200"/>
            <a:ext cx="7481687" cy="10467858"/>
            <a:chOff x="16764000" y="6575425"/>
            <a:chExt cx="7772400" cy="10058400"/>
          </a:xfrm>
        </p:grpSpPr>
        <p:pic>
          <p:nvPicPr>
            <p:cNvPr id="4" name="Picture 23" descr="f1_col.eps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764000" y="6575425"/>
              <a:ext cx="7772400" cy="1005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20345147" y="16039634"/>
              <a:ext cx="762583" cy="381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514600" y="20421600"/>
            <a:ext cx="7481687" cy="10467858"/>
            <a:chOff x="16764000" y="6575425"/>
            <a:chExt cx="7772400" cy="10058400"/>
          </a:xfrm>
        </p:grpSpPr>
        <p:pic>
          <p:nvPicPr>
            <p:cNvPr id="7" name="Picture 23" descr="f1_col.eps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764000" y="6575425"/>
              <a:ext cx="7772400" cy="1005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20345147" y="16039634"/>
              <a:ext cx="762583" cy="381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667000" y="20574000"/>
            <a:ext cx="7481687" cy="10467858"/>
            <a:chOff x="16764000" y="6575425"/>
            <a:chExt cx="7772400" cy="10058400"/>
          </a:xfrm>
        </p:grpSpPr>
        <p:pic>
          <p:nvPicPr>
            <p:cNvPr id="10" name="Picture 23" descr="f1_col.eps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764000" y="6575425"/>
              <a:ext cx="7772400" cy="1005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20345147" y="16039634"/>
              <a:ext cx="762583" cy="381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2" name="Picture 11" descr="f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69190" y="-76200"/>
            <a:ext cx="6005619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69191" y="-76200"/>
            <a:ext cx="6005618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69190" y="-76200"/>
            <a:ext cx="6005620" cy="7772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070519_mdi_pf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9300" y="914400"/>
            <a:ext cx="5105400" cy="4398963"/>
          </a:xfrm>
          <a:prstGeom prst="rect">
            <a:avLst/>
          </a:prstGeom>
          <a:noFill/>
        </p:spPr>
      </p:pic>
      <p:sp>
        <p:nvSpPr>
          <p:cNvPr id="394243" name="Text Box 3"/>
          <p:cNvSpPr txBox="1">
            <a:spLocks noChangeArrowheads="1"/>
          </p:cNvSpPr>
          <p:nvPr/>
        </p:nvSpPr>
        <p:spPr bwMode="auto">
          <a:xfrm>
            <a:off x="1485900" y="5547320"/>
            <a:ext cx="617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EUVI loops (yellow) and MDI/PFSS field lines (pink) reveal </a:t>
            </a:r>
            <a:r>
              <a:rPr lang="en-US" dirty="0"/>
              <a:t>significantly </a:t>
            </a:r>
            <a:r>
              <a:rPr lang="en-US" dirty="0" smtClean="0"/>
              <a:t>different magnetic </a:t>
            </a:r>
            <a:r>
              <a:rPr lang="en-US" dirty="0" err="1" smtClean="0"/>
              <a:t>connectivities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13525" y="6470650"/>
            <a:ext cx="19527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latin typeface="+mj-lt"/>
              </a:rPr>
              <a:t>(courtesy of </a:t>
            </a:r>
            <a:r>
              <a:rPr lang="en-US" sz="1200" i="1" dirty="0" err="1">
                <a:latin typeface="+mj-lt"/>
              </a:rPr>
              <a:t>J.P.Wuelser</a:t>
            </a:r>
            <a:r>
              <a:rPr lang="en-US" sz="1200" i="1" dirty="0" smtClean="0">
                <a:latin typeface="+mj-lt"/>
              </a:rPr>
              <a:t>)</a:t>
            </a:r>
            <a:endParaRPr lang="en-US" sz="1200" i="1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f7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228600"/>
            <a:ext cx="5410200" cy="700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5353496" y="2133599"/>
            <a:ext cx="3383280" cy="4494847"/>
          </a:xfrm>
        </p:spPr>
        <p:txBody>
          <a:bodyPr/>
          <a:lstStyle/>
          <a:p>
            <a:pPr marL="0" indent="230188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AR 10955 (9 May): best agreement with potential field. </a:t>
            </a:r>
          </a:p>
          <a:p>
            <a:pPr marL="0" indent="230188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AR 10956 (19 May): worst agreement.</a:t>
            </a:r>
          </a:p>
          <a:p>
            <a:pPr marL="0" indent="230188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NB: AR 10956 produced an eruption within 30 minutes of images.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36136"/>
          </a:xfrm>
        </p:spPr>
        <p:txBody>
          <a:bodyPr>
            <a:normAutofit/>
          </a:bodyPr>
          <a:lstStyle/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Trace loops in EUVI images.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Compute 3D potential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dirty="0" smtClean="0"/>
              <a:t>Calculate discrepancy between data and model. 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Transform model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Recalculate misalignment angles. 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" y="2249424"/>
            <a:ext cx="4114801" cy="432511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/>
              <a:t>Gary &amp; Alexander (1999):</a:t>
            </a:r>
          </a:p>
          <a:p>
            <a:pPr>
              <a:spcAft>
                <a:spcPts val="600"/>
              </a:spcAft>
            </a:pPr>
            <a:r>
              <a:rPr lang="en-US" sz="2200" dirty="0" smtClean="0"/>
              <a:t>Simple radial stretching improved model’s agreement with observed loop structures.</a:t>
            </a:r>
          </a:p>
          <a:p>
            <a:endParaRPr lang="en-US" sz="2200" dirty="0"/>
          </a:p>
        </p:txBody>
      </p:sp>
      <p:pic>
        <p:nvPicPr>
          <p:cNvPr id="5" name="Picture 4" descr="gary_alexander_fig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31" y="1143000"/>
            <a:ext cx="4191069" cy="54102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Stretching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Objective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Data set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Procedure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Findings and future work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Stretching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/>
              <a:t>Preserves divergence-free condition.</a:t>
            </a:r>
          </a:p>
          <a:p>
            <a:pPr>
              <a:spcAft>
                <a:spcPts val="600"/>
              </a:spcAft>
            </a:pPr>
            <a:r>
              <a:rPr lang="en-US" sz="2200" dirty="0" smtClean="0"/>
              <a:t>Injects currents.</a:t>
            </a:r>
            <a:endParaRPr lang="en-US" sz="22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745302" y="3657600"/>
            <a:ext cx="5653395" cy="2296273"/>
            <a:chOff x="35744150" y="21669303"/>
            <a:chExt cx="25819100" cy="10487097"/>
          </a:xfrm>
        </p:grpSpPr>
        <p:pic>
          <p:nvPicPr>
            <p:cNvPr id="5" name="Picture 4" descr="radial_stretching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05200" y="21669303"/>
              <a:ext cx="14135100" cy="6007100"/>
            </a:xfrm>
            <a:prstGeom prst="rect">
              <a:avLst/>
            </a:prstGeom>
          </p:spPr>
        </p:pic>
        <p:pic>
          <p:nvPicPr>
            <p:cNvPr id="6" name="Picture 5" descr="v_radial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44150" y="28498800"/>
              <a:ext cx="11722100" cy="3327400"/>
            </a:xfrm>
            <a:prstGeom prst="rect">
              <a:avLst/>
            </a:prstGeom>
          </p:spPr>
        </p:pic>
        <p:pic>
          <p:nvPicPr>
            <p:cNvPr id="7" name="Picture 6" descr="w_radial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17350" y="28219400"/>
              <a:ext cx="11645900" cy="3937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36136"/>
          </a:xfrm>
        </p:spPr>
        <p:txBody>
          <a:bodyPr>
            <a:normAutofit/>
          </a:bodyPr>
          <a:lstStyle/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Trace loops in EUVI images.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Compute 3D potential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dirty="0" smtClean="0"/>
              <a:t>Calculate discrepancy between data and model. 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Transform model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Recalculate misalignment angles. 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Wide variation in loop-model agreement.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No significant change with radial stretching.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More versatile transformations?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Need more appropriate magnetic field observations.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Use EUVI data to “bootstrap” a </a:t>
            </a:r>
            <a:r>
              <a:rPr lang="en-US" smtClean="0"/>
              <a:t>better boundary condition.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lfff_figure_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3596" r="-13596"/>
          <a:stretch>
            <a:fillRect/>
          </a:stretch>
        </p:blipFill>
        <p:spPr>
          <a:xfrm>
            <a:off x="-595313" y="990600"/>
            <a:ext cx="10334625" cy="54308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lfff_figure_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93971" r="-93971"/>
          <a:stretch>
            <a:fillRect/>
          </a:stretch>
        </p:blipFill>
        <p:spPr>
          <a:xfrm>
            <a:off x="-1138238" y="704850"/>
            <a:ext cx="11420475" cy="60007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Wide variation in loop-model agreement.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No significant change with radial stretching.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More versatile transformations?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Need more appropriate magnetic field observations.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Use EUVI data to “bootstrap” a better model.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_tabl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2565416"/>
            <a:ext cx="8534400" cy="31294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Radial Stretching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2007_feng_stereo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92162"/>
            <a:ext cx="4770438" cy="5715000"/>
          </a:xfrm>
          <a:prstGeom prst="rect">
            <a:avLst/>
          </a:prstGeom>
          <a:noFill/>
        </p:spPr>
      </p:pic>
      <p:pic>
        <p:nvPicPr>
          <p:cNvPr id="328707" name="Picture 3" descr="2007_feng_stereo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792162"/>
            <a:ext cx="3819525" cy="2244725"/>
          </a:xfrm>
          <a:prstGeom prst="rect">
            <a:avLst/>
          </a:prstGeom>
          <a:noFill/>
        </p:spPr>
      </p:pic>
      <p:sp>
        <p:nvSpPr>
          <p:cNvPr id="328708" name="Text Box 4"/>
          <p:cNvSpPr txBox="1">
            <a:spLocks noChangeArrowheads="1"/>
          </p:cNvSpPr>
          <p:nvPr/>
        </p:nvSpPr>
        <p:spPr bwMode="auto">
          <a:xfrm>
            <a:off x="152400" y="6507162"/>
            <a:ext cx="2454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 pitchFamily="-110" charset="0"/>
              </a:rPr>
              <a:t>Feng et al. (2007, ApJ 671, L205)</a:t>
            </a:r>
            <a:endParaRPr lang="en-US" sz="2400">
              <a:solidFill>
                <a:schemeClr val="tx1"/>
              </a:solidFill>
              <a:latin typeface="Arial" pitchFamily="-110" charset="0"/>
            </a:endParaRP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5029200" y="3733800"/>
            <a:ext cx="4084471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 pitchFamily="-110" charset="0"/>
              </a:rPr>
              <a:t>Red:</a:t>
            </a:r>
            <a:r>
              <a:rPr lang="en-US" dirty="0" smtClean="0">
                <a:latin typeface="Arial" pitchFamily="-110" charset="0"/>
              </a:rPr>
              <a:t> linear force-free field </a:t>
            </a:r>
            <a:r>
              <a:rPr lang="en-US" dirty="0" smtClean="0">
                <a:latin typeface="Arial" pitchFamily="-110" charset="0"/>
              </a:rPr>
              <a:t>lines (MDI).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itchFamily="-110" charset="0"/>
              </a:rPr>
              <a:t>Yellow: STEREO loops.</a:t>
            </a:r>
            <a:endParaRPr lang="en-US" sz="2400" dirty="0">
              <a:latin typeface="Arial" pitchFamily="-11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Gary_STEREO_co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650"/>
            <a:ext cx="9144000" cy="6737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64008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+mj-lt"/>
                <a:cs typeface="Georgia (Body)"/>
              </a:rPr>
              <a:t>Gary (2007)</a:t>
            </a:r>
            <a:endParaRPr lang="en-US" sz="1200" i="1" dirty="0">
              <a:solidFill>
                <a:schemeClr val="bg1"/>
              </a:solidFill>
              <a:latin typeface="+mj-lt"/>
              <a:cs typeface="Georgia (Body)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7200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Three active regions:</a:t>
            </a:r>
          </a:p>
          <a:p>
            <a:pPr marL="803275" indent="346075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AR 10953: 23:00 UT April 30 2007.</a:t>
            </a:r>
          </a:p>
          <a:p>
            <a:pPr marL="803275" indent="346075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AR 10955: 20:30 UT May 9 2007.</a:t>
            </a:r>
          </a:p>
          <a:p>
            <a:pPr marL="803275" indent="346075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AR 10956: 12:40 UT May 19, 2007.</a:t>
            </a:r>
          </a:p>
          <a:p>
            <a:pPr indent="45720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EUVI images in 171, 195, and 284Å.</a:t>
            </a:r>
          </a:p>
          <a:p>
            <a:pPr indent="457200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High-pass filter and boxcar smoothing.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36136"/>
          </a:xfrm>
        </p:spPr>
        <p:txBody>
          <a:bodyPr>
            <a:normAutofit/>
          </a:bodyPr>
          <a:lstStyle/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Trace loops in EUVI images</a:t>
            </a:r>
            <a:r>
              <a:rPr lang="en-US" sz="2400" dirty="0" smtClean="0"/>
              <a:t>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Compute 3D potential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dirty="0" smtClean="0"/>
              <a:t>Calculate discrepancy between data and model</a:t>
            </a:r>
            <a:r>
              <a:rPr lang="en-US" sz="2400" dirty="0" smtClean="0"/>
              <a:t>. 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Transform model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Recalculate misalignment angles. 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590968" y="-533400"/>
            <a:ext cx="10344568" cy="7993530"/>
            <a:chOff x="-285237" y="-144617"/>
            <a:chExt cx="9758083" cy="7540337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-285237" y="-144617"/>
              <a:ext cx="9758083" cy="7540337"/>
              <a:chOff x="29500000" y="14601182"/>
              <a:chExt cx="21793200" cy="16840200"/>
            </a:xfrm>
          </p:grpSpPr>
          <p:pic>
            <p:nvPicPr>
              <p:cNvPr id="5" name="Picture 4" descr="posterfig.eps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2"/>
                  <a:stretch>
                    <a:fillRect/>
                  </a:stretch>
                </p:blipFill>
              </mc:Choice>
              <mc:Fallback>
                <p:blipFill>
                  <a:blip r:embed="rId3"/>
                  <a:stretch>
                    <a:fillRect/>
                  </a:stretch>
                </p:blipFill>
              </mc:Fallback>
            </mc:AlternateContent>
            <p:spPr>
              <a:xfrm rot="16200000">
                <a:off x="31976500" y="12124682"/>
                <a:ext cx="16840200" cy="2179320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0576847" y="27782838"/>
                <a:ext cx="1028352" cy="1443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chemeClr val="bg1"/>
                    </a:solidFill>
                  </a:rPr>
                  <a:t>A</a:t>
                </a:r>
                <a:endParaRPr lang="en-US"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1165800" y="27782838"/>
                <a:ext cx="1028352" cy="1443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4152900" y="6553201"/>
              <a:ext cx="838200" cy="2745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9848"/>
          </a:xfrm>
        </p:spPr>
        <p:txBody>
          <a:bodyPr/>
          <a:lstStyle/>
          <a:p>
            <a:r>
              <a:rPr lang="en-US" dirty="0" smtClean="0"/>
              <a:t>Loop stereoscopy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36136"/>
          </a:xfrm>
        </p:spPr>
        <p:txBody>
          <a:bodyPr>
            <a:normAutofit/>
          </a:bodyPr>
          <a:lstStyle/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Trace loops in EUVI images.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Compute 3D potential magnetic field</a:t>
            </a:r>
            <a:r>
              <a:rPr lang="en-US" sz="2400" dirty="0" smtClean="0"/>
              <a:t>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dirty="0" smtClean="0"/>
              <a:t>Calculate discrepancy between data and model. 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Transform model magnetic field.</a:t>
            </a:r>
          </a:p>
          <a:p>
            <a:pPr marL="515938" indent="-515938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400" dirty="0" smtClean="0"/>
              <a:t>Recalculate misalignment angles. 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838200"/>
            <a:ext cx="5365436" cy="5781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2713419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otential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ield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+mj-lt"/>
              </a:rPr>
              <a:t>S</a:t>
            </a:r>
            <a:r>
              <a:rPr lang="en-US" dirty="0" smtClean="0">
                <a:latin typeface="+mj-lt"/>
              </a:rPr>
              <a:t>ource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+mj-lt"/>
              </a:rPr>
              <a:t>S</a:t>
            </a:r>
            <a:r>
              <a:rPr lang="en-US" dirty="0" smtClean="0">
                <a:latin typeface="+mj-lt"/>
              </a:rPr>
              <a:t>urface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648086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 err="1" smtClean="0">
                <a:latin typeface="+mj-lt"/>
              </a:rPr>
              <a:t>Longcope</a:t>
            </a:r>
            <a:r>
              <a:rPr lang="en-US" sz="1200" i="1" dirty="0" smtClean="0">
                <a:latin typeface="+mj-lt"/>
              </a:rPr>
              <a:t> (2005)</a:t>
            </a:r>
            <a:endParaRPr lang="en-US" sz="1200" i="1" dirty="0">
              <a:latin typeface="+mj-lt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Urban.thmx</Template>
  <TotalTime>202</TotalTime>
  <Words>505</Words>
  <Application>Microsoft Macintosh PowerPoint</Application>
  <PresentationFormat>On-screen Show (4:3)</PresentationFormat>
  <Paragraphs>92</Paragraphs>
  <Slides>26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Urban</vt:lpstr>
      <vt:lpstr>Using STEREO/EUVI to Study Active Region Magnetic Fields</vt:lpstr>
      <vt:lpstr>Overview</vt:lpstr>
      <vt:lpstr>Slide 3</vt:lpstr>
      <vt:lpstr>Slide 4</vt:lpstr>
      <vt:lpstr>Data Set</vt:lpstr>
      <vt:lpstr>Procedure</vt:lpstr>
      <vt:lpstr>Loop stereoscopy</vt:lpstr>
      <vt:lpstr>Procedure</vt:lpstr>
      <vt:lpstr>Slide 9</vt:lpstr>
      <vt:lpstr>Procedure</vt:lpstr>
      <vt:lpstr>Slide 11</vt:lpstr>
      <vt:lpstr>Visualizations</vt:lpstr>
      <vt:lpstr>Slide 13</vt:lpstr>
      <vt:lpstr>Slide 14</vt:lpstr>
      <vt:lpstr>Slide 15</vt:lpstr>
      <vt:lpstr>Slide 16</vt:lpstr>
      <vt:lpstr>Findings:</vt:lpstr>
      <vt:lpstr>Procedure</vt:lpstr>
      <vt:lpstr>Radial Stretching</vt:lpstr>
      <vt:lpstr>Radial Stretching</vt:lpstr>
      <vt:lpstr>Procedure</vt:lpstr>
      <vt:lpstr>Conclusions and Future Work</vt:lpstr>
      <vt:lpstr>Slide 23</vt:lpstr>
      <vt:lpstr>Slide 24</vt:lpstr>
      <vt:lpstr>Conclusions and Future Work</vt:lpstr>
      <vt:lpstr>Results of Radial Stretching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Anne Sandman</dc:creator>
  <cp:lastModifiedBy>Anne Sandman</cp:lastModifiedBy>
  <cp:revision>25</cp:revision>
  <cp:lastPrinted>2009-02-02T18:56:41Z</cp:lastPrinted>
  <dcterms:created xsi:type="dcterms:W3CDTF">2009-02-04T17:06:54Z</dcterms:created>
  <dcterms:modified xsi:type="dcterms:W3CDTF">2009-02-04T17:07:21Z</dcterms:modified>
</cp:coreProperties>
</file>