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00" r:id="rId2"/>
    <p:sldId id="352" r:id="rId3"/>
    <p:sldId id="399" r:id="rId4"/>
    <p:sldId id="354" r:id="rId5"/>
    <p:sldId id="355" r:id="rId6"/>
    <p:sldId id="356" r:id="rId7"/>
    <p:sldId id="357" r:id="rId8"/>
    <p:sldId id="358" r:id="rId9"/>
    <p:sldId id="359" r:id="rId10"/>
    <p:sldId id="377" r:id="rId11"/>
    <p:sldId id="431" r:id="rId12"/>
    <p:sldId id="426" r:id="rId13"/>
    <p:sldId id="429" r:id="rId14"/>
    <p:sldId id="432" r:id="rId15"/>
    <p:sldId id="433" r:id="rId16"/>
    <p:sldId id="434" r:id="rId17"/>
    <p:sldId id="435" r:id="rId18"/>
    <p:sldId id="401" r:id="rId19"/>
    <p:sldId id="402" r:id="rId20"/>
    <p:sldId id="413" r:id="rId21"/>
    <p:sldId id="407" r:id="rId22"/>
    <p:sldId id="408" r:id="rId23"/>
    <p:sldId id="410" r:id="rId24"/>
    <p:sldId id="414" r:id="rId25"/>
    <p:sldId id="423" r:id="rId26"/>
    <p:sldId id="424" r:id="rId27"/>
    <p:sldId id="425" r:id="rId28"/>
    <p:sldId id="430" r:id="rId29"/>
    <p:sldId id="415" r:id="rId30"/>
    <p:sldId id="411" r:id="rId31"/>
    <p:sldId id="406" r:id="rId32"/>
    <p:sldId id="418" r:id="rId33"/>
    <p:sldId id="419" r:id="rId34"/>
    <p:sldId id="420" r:id="rId35"/>
    <p:sldId id="421"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8" autoAdjust="0"/>
    <p:restoredTop sz="94630" autoAdjust="0"/>
  </p:normalViewPr>
  <p:slideViewPr>
    <p:cSldViewPr>
      <p:cViewPr varScale="1">
        <p:scale>
          <a:sx n="49" d="100"/>
          <a:sy n="49" d="100"/>
        </p:scale>
        <p:origin x="-1099"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73"/>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839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80B4618B-E233-43C6-AC3B-30394D8484A3}" type="datetimeFigureOut">
              <a:rPr lang="en-US"/>
              <a:pPr/>
              <a:t>3/20/2014</a:t>
            </a:fld>
            <a:endParaRPr lang="en-US"/>
          </a:p>
        </p:txBody>
      </p:sp>
      <p:sp>
        <p:nvSpPr>
          <p:cNvPr id="839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839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0909819A-DAF9-423F-8DB9-22CDCE54B2BF}" type="slidenum">
              <a:rPr lang="en-US"/>
              <a:pPr/>
              <a:t>‹#›</a:t>
            </a:fld>
            <a:endParaRPr lang="en-US"/>
          </a:p>
        </p:txBody>
      </p:sp>
    </p:spTree>
    <p:extLst>
      <p:ext uri="{BB962C8B-B14F-4D97-AF65-F5344CB8AC3E}">
        <p14:creationId xmlns:p14="http://schemas.microsoft.com/office/powerpoint/2010/main" xmlns="" val="1637618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C743B6A-A91F-4C54-91F3-F7086A2EC53B}" type="slidenum">
              <a:rPr lang="en-US"/>
              <a:pPr>
                <a:defRPr/>
              </a:pPr>
              <a:t>‹#›</a:t>
            </a:fld>
            <a:endParaRPr lang="en-US"/>
          </a:p>
        </p:txBody>
      </p:sp>
    </p:spTree>
    <p:extLst>
      <p:ext uri="{BB962C8B-B14F-4D97-AF65-F5344CB8AC3E}">
        <p14:creationId xmlns:p14="http://schemas.microsoft.com/office/powerpoint/2010/main" xmlns="" val="2263766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92A49F8-48B9-43CA-BDC3-C925F1FB7DBC}" type="slidenum">
              <a:rPr lang="en-US" smtClean="0">
                <a:latin typeface="Arial" pitchFamily="34" charset="0"/>
              </a:rPr>
              <a:pPr/>
              <a:t>2</a:t>
            </a:fld>
            <a:endParaRPr lang="en-US" smtClean="0">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a:tabLst>
                <a:tab pos="649628" algn="l"/>
                <a:tab pos="1299256" algn="l"/>
                <a:tab pos="1948884" algn="l"/>
                <a:tab pos="2598511" algn="l"/>
              </a:tabLst>
              <a:defRPr>
                <a:solidFill>
                  <a:schemeClr val="tx1"/>
                </a:solidFill>
                <a:latin typeface="Arial" charset="0"/>
                <a:cs typeface="Arial Unicode MS" charset="0"/>
              </a:defRPr>
            </a:lvl1pPr>
            <a:lvl2pPr eaLnBrk="0">
              <a:tabLst>
                <a:tab pos="649628" algn="l"/>
                <a:tab pos="1299256" algn="l"/>
                <a:tab pos="1948884" algn="l"/>
                <a:tab pos="2598511" algn="l"/>
              </a:tabLst>
              <a:defRPr>
                <a:solidFill>
                  <a:schemeClr val="tx1"/>
                </a:solidFill>
                <a:latin typeface="Arial" charset="0"/>
                <a:cs typeface="Arial Unicode MS" charset="0"/>
              </a:defRPr>
            </a:lvl2pPr>
            <a:lvl3pPr eaLnBrk="0">
              <a:tabLst>
                <a:tab pos="649628" algn="l"/>
                <a:tab pos="1299256" algn="l"/>
                <a:tab pos="1948884" algn="l"/>
                <a:tab pos="2598511" algn="l"/>
              </a:tabLst>
              <a:defRPr>
                <a:solidFill>
                  <a:schemeClr val="tx1"/>
                </a:solidFill>
                <a:latin typeface="Arial" charset="0"/>
                <a:cs typeface="Arial Unicode MS" charset="0"/>
              </a:defRPr>
            </a:lvl3pPr>
            <a:lvl4pPr eaLnBrk="0">
              <a:tabLst>
                <a:tab pos="649628" algn="l"/>
                <a:tab pos="1299256" algn="l"/>
                <a:tab pos="1948884" algn="l"/>
                <a:tab pos="2598511" algn="l"/>
              </a:tabLst>
              <a:defRPr>
                <a:solidFill>
                  <a:schemeClr val="tx1"/>
                </a:solidFill>
                <a:latin typeface="Arial" charset="0"/>
                <a:cs typeface="Arial Unicode MS" charset="0"/>
              </a:defRPr>
            </a:lvl4pPr>
            <a:lvl5pPr eaLnBrk="0">
              <a:tabLst>
                <a:tab pos="649628" algn="l"/>
                <a:tab pos="1299256" algn="l"/>
                <a:tab pos="1948884" algn="l"/>
                <a:tab pos="2598511" algn="l"/>
              </a:tabLst>
              <a:defRPr>
                <a:solidFill>
                  <a:schemeClr val="tx1"/>
                </a:solidFill>
                <a:latin typeface="Arial" charset="0"/>
                <a:cs typeface="Arial Unicode MS"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cs typeface="Arial Unicode MS"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cs typeface="Arial Unicode MS"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cs typeface="Arial Unicode MS"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cs typeface="Arial Unicode MS" charset="0"/>
              </a:defRPr>
            </a:lvl9pPr>
          </a:lstStyle>
          <a:p>
            <a:pPr eaLnBrk="1"/>
            <a:fld id="{C861D395-48D7-4912-A9C7-36663EA79E64}" type="slidenum">
              <a:rPr lang="en-US" altLang="en-US">
                <a:solidFill>
                  <a:srgbClr val="000000"/>
                </a:solidFill>
                <a:latin typeface="Times New Roman" pitchFamily="16" charset="0"/>
              </a:rPr>
              <a:pPr eaLnBrk="1"/>
              <a:t>25</a:t>
            </a:fld>
            <a:endParaRPr lang="en-US" altLang="en-US" dirty="0">
              <a:solidFill>
                <a:srgbClr val="000000"/>
              </a:solidFill>
              <a:latin typeface="Times New Roman" pitchFamily="16" charset="0"/>
            </a:endParaRPr>
          </a:p>
        </p:txBody>
      </p:sp>
      <p:sp>
        <p:nvSpPr>
          <p:cNvPr id="29699" name="Rectangle 1"/>
          <p:cNvSpPr txBox="1">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9700" name="Rectangle 2"/>
          <p:cNvSpPr txBox="1">
            <a:spLocks noGrp="1" noChangeArrowheads="1"/>
          </p:cNvSpPr>
          <p:nvPr>
            <p:ph type="body" idx="1"/>
          </p:nvPr>
        </p:nvSpPr>
        <p:spPr>
          <a:xfrm>
            <a:off x="686360" y="4342535"/>
            <a:ext cx="5486681" cy="4114511"/>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225B0BC-C2F7-4C4B-897D-79E40860D361}" type="slidenum">
              <a:rPr lang="en-US" smtClean="0">
                <a:latin typeface="Arial" pitchFamily="34" charset="0"/>
              </a:rPr>
              <a:pPr/>
              <a:t>4</a:t>
            </a:fld>
            <a:endParaRPr lang="en-US" smtClean="0">
              <a:latin typeface="Arial" pitchFamily="34" charset="0"/>
            </a:endParaRPr>
          </a:p>
        </p:txBody>
      </p:sp>
      <p:sp>
        <p:nvSpPr>
          <p:cNvPr id="512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0E1D412-FC12-4745-A040-732E2D176A48}" type="slidenum">
              <a:rPr lang="en-US" sz="1200"/>
              <a:pPr algn="r"/>
              <a:t>4</a:t>
            </a:fld>
            <a:endParaRPr lang="en-US" sz="1200"/>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5770E6D-2186-4381-88FC-FC2D576882E1}" type="slidenum">
              <a:rPr lang="en-US" smtClean="0">
                <a:latin typeface="Arial" pitchFamily="34" charset="0"/>
              </a:rPr>
              <a:pPr/>
              <a:t>5</a:t>
            </a:fld>
            <a:endParaRPr lang="en-US" smtClean="0">
              <a:latin typeface="Arial" pitchFamily="34" charset="0"/>
            </a:endParaRPr>
          </a:p>
        </p:txBody>
      </p:sp>
      <p:sp>
        <p:nvSpPr>
          <p:cNvPr id="522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A983FF9-C438-4B9F-BA69-CAE86F1087BE}" type="slidenum">
              <a:rPr lang="en-US" sz="1200"/>
              <a:pPr algn="r"/>
              <a:t>5</a:t>
            </a:fld>
            <a:endParaRPr lang="en-US" sz="1200"/>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684C0B0-F8B8-4445-AAD1-0F545F2E87C6}" type="slidenum">
              <a:rPr lang="en-US" smtClean="0">
                <a:latin typeface="Arial" pitchFamily="34" charset="0"/>
              </a:rPr>
              <a:pPr/>
              <a:t>6</a:t>
            </a:fld>
            <a:endParaRPr lang="en-US" smtClean="0">
              <a:latin typeface="Arial" pitchFamily="34" charset="0"/>
            </a:endParaRPr>
          </a:p>
        </p:txBody>
      </p:sp>
      <p:sp>
        <p:nvSpPr>
          <p:cNvPr id="532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E04DCAA-AF45-4A45-8170-64A86F5D2A4F}" type="slidenum">
              <a:rPr lang="en-US" sz="1200"/>
              <a:pPr algn="r"/>
              <a:t>6</a:t>
            </a:fld>
            <a:endParaRPr lang="en-US" sz="120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8665260-2541-4336-AE70-F8F72C457B6A}" type="slidenum">
              <a:rPr lang="en-US" smtClean="0">
                <a:latin typeface="Arial" pitchFamily="34" charset="0"/>
              </a:rPr>
              <a:pPr/>
              <a:t>7</a:t>
            </a:fld>
            <a:endParaRPr lang="en-US" smtClean="0">
              <a:latin typeface="Arial" pitchFamily="34" charset="0"/>
            </a:endParaRPr>
          </a:p>
        </p:txBody>
      </p:sp>
      <p:sp>
        <p:nvSpPr>
          <p:cNvPr id="542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6E1B7E8-883B-4BB6-819B-F4FB359D88CD}" type="slidenum">
              <a:rPr lang="en-US" sz="1200"/>
              <a:pPr algn="r"/>
              <a:t>7</a:t>
            </a:fld>
            <a:endParaRPr lang="en-US" sz="1200"/>
          </a:p>
        </p:txBody>
      </p:sp>
      <p:sp>
        <p:nvSpPr>
          <p:cNvPr id="54276" name="Slide Image Placeholder 1"/>
          <p:cNvSpPr>
            <a:spLocks noGrp="1" noRot="1" noChangeAspect="1" noTextEdit="1"/>
          </p:cNvSpPr>
          <p:nvPr>
            <p:ph type="sldImg"/>
          </p:nvPr>
        </p:nvSpPr>
        <p:spPr>
          <a:ln/>
        </p:spPr>
      </p:sp>
      <p:sp>
        <p:nvSpPr>
          <p:cNvPr id="54277" name="Notes Placeholder 2"/>
          <p:cNvSpPr>
            <a:spLocks noGrp="1"/>
          </p:cNvSpPr>
          <p:nvPr>
            <p:ph type="body" idx="1"/>
          </p:nvPr>
        </p:nvSpPr>
        <p:spPr>
          <a:noFill/>
          <a:ln/>
        </p:spPr>
        <p:txBody>
          <a:bodyPr/>
          <a:lstStyle/>
          <a:p>
            <a:pPr>
              <a:spcBef>
                <a:spcPct val="0"/>
              </a:spcBef>
            </a:pPr>
            <a:endParaRPr lang="en-US" smtClean="0">
              <a:latin typeface="Arial" pitchFamily="34" charset="0"/>
            </a:endParaRPr>
          </a:p>
        </p:txBody>
      </p:sp>
      <p:sp>
        <p:nvSpPr>
          <p:cNvPr id="5427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B40D588-BDCE-412B-8B0E-D0DACF4F8955}" type="slidenum">
              <a:rPr lang="en-US" sz="1200"/>
              <a:pPr algn="r"/>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2090CF9-1B50-48F2-83E0-CAFEE7E20375}" type="slidenum">
              <a:rPr lang="en-US" smtClean="0">
                <a:latin typeface="Arial" pitchFamily="34" charset="0"/>
              </a:rPr>
              <a:pPr/>
              <a:t>8</a:t>
            </a:fld>
            <a:endParaRPr lang="en-US" smtClean="0">
              <a:latin typeface="Arial" pitchFamily="34" charset="0"/>
            </a:endParaRPr>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05DD65A-2AE5-4DF1-AC5A-FB6B62E620F7}" type="slidenum">
              <a:rPr lang="en-US" sz="1200"/>
              <a:pPr algn="r"/>
              <a:t>8</a:t>
            </a:fld>
            <a:endParaRPr lang="en-US" sz="1200"/>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6A4179B-69C5-434B-B3CD-1BFDFF30C435}" type="slidenum">
              <a:rPr lang="en-US" smtClean="0">
                <a:latin typeface="Arial" pitchFamily="34" charset="0"/>
              </a:rPr>
              <a:pPr/>
              <a:t>9</a:t>
            </a:fld>
            <a:endParaRPr lang="en-US" smtClean="0">
              <a:latin typeface="Arial" pitchFamily="34" charset="0"/>
            </a:endParaRPr>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C7E1C1-F6BE-4A96-9513-0B9443EF5CE8}" type="slidenum">
              <a:rPr lang="en-US" sz="1200"/>
              <a:pPr algn="r"/>
              <a:t>9</a:t>
            </a:fld>
            <a:endParaRPr lang="en-US" sz="120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485605E-466A-4BC7-B78B-D816162688EA}" type="slidenum">
              <a:rPr lang="en-US" smtClean="0">
                <a:latin typeface="Arial" pitchFamily="34" charset="0"/>
              </a:rPr>
              <a:pPr/>
              <a:t>10</a:t>
            </a:fld>
            <a:endParaRPr lang="en-US"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8F5EA0-D060-40FF-B575-FD5CE7BF060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678B0A-5E30-40E9-9DD2-87F2D7C98B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588F2-4D71-4C35-9112-2B0DC917364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F750B9-707C-46F0-B1A3-685E17394D0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6442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4FD884-F12C-4A2C-A417-047BEBD0F0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10B9E1-3258-45EB-8D19-80C2F84149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F9093B-6E4E-4EA8-9AF6-BCB07AD68EC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872DCF-5ED7-4F98-9B6C-CE15B4F59BE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ABA0EB-FAA1-480B-B7F7-6F4F611DA2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4FCE45-4E8D-4F73-9960-0642DE61DC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1486BA-D952-4742-AEFA-5F70851E39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D12A27-6585-4C50-BA18-CB4A1AB2D78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982F85B-8F64-4D72-B6D2-D85C9248EF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nature.com/ncomms/2014/140318/ncomms4481/full/ncomms4481.html"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jgluhman@ssl.berkeley.edu" TargetMode="External"/><Relationship Id="rId2" Type="http://schemas.openxmlformats.org/officeDocument/2006/relationships/hyperlink" Target="mailto:rmewaldt@srl.caltech.edu" TargetMode="External"/><Relationship Id="rId1" Type="http://schemas.openxmlformats.org/officeDocument/2006/relationships/slideLayout" Target="../slideLayouts/slideLayout7.xml"/><Relationship Id="rId5" Type="http://schemas.openxmlformats.org/officeDocument/2006/relationships/hyperlink" Target="mailto:lynn.b.wilsoniii@gmail.com" TargetMode="External"/><Relationship Id="rId4" Type="http://schemas.openxmlformats.org/officeDocument/2006/relationships/hyperlink" Target="mailto:adam.szabo-1@nas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dx.doi.org/10.1038/ncomms448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dirty="0" smtClean="0"/>
              <a:t>STEREO IMPACT Status</a:t>
            </a:r>
            <a:endParaRPr lang="en-US" dirty="0"/>
          </a:p>
        </p:txBody>
      </p:sp>
      <p:sp>
        <p:nvSpPr>
          <p:cNvPr id="3" name="Subtitle 2"/>
          <p:cNvSpPr>
            <a:spLocks noGrp="1"/>
          </p:cNvSpPr>
          <p:nvPr>
            <p:ph type="subTitle" idx="1"/>
          </p:nvPr>
        </p:nvSpPr>
        <p:spPr>
          <a:xfrm>
            <a:off x="1371600" y="3429000"/>
            <a:ext cx="6400800" cy="1752600"/>
          </a:xfrm>
        </p:spPr>
        <p:txBody>
          <a:bodyPr/>
          <a:lstStyle/>
          <a:p>
            <a:r>
              <a:rPr lang="en-US" i="1" dirty="0" smtClean="0"/>
              <a:t>SWG March, 2014</a:t>
            </a:r>
          </a:p>
          <a:p>
            <a:r>
              <a:rPr lang="en-US" sz="2400" dirty="0" smtClean="0"/>
              <a:t>Contributors:</a:t>
            </a:r>
          </a:p>
          <a:p>
            <a:r>
              <a:rPr lang="en-US" sz="2400" dirty="0" smtClean="0"/>
              <a:t>Peter Schroeder, Dave Curtis, Dick </a:t>
            </a:r>
            <a:r>
              <a:rPr lang="en-US" sz="2400" dirty="0" err="1" smtClean="0"/>
              <a:t>Mewaldt</a:t>
            </a:r>
            <a:r>
              <a:rPr lang="en-US" sz="2400" dirty="0" smtClean="0"/>
              <a:t> </a:t>
            </a:r>
            <a:r>
              <a:rPr lang="en-US" sz="2400" dirty="0" err="1" smtClean="0"/>
              <a:t>Tycho</a:t>
            </a:r>
            <a:r>
              <a:rPr lang="en-US" sz="2400" dirty="0" smtClean="0"/>
              <a:t> von </a:t>
            </a:r>
            <a:r>
              <a:rPr lang="en-US" sz="2400" dirty="0" err="1" smtClean="0"/>
              <a:t>Rosenvinge</a:t>
            </a:r>
            <a:r>
              <a:rPr lang="en-US" sz="2400" dirty="0" smtClean="0"/>
              <a:t>, Andreas </a:t>
            </a:r>
            <a:r>
              <a:rPr lang="en-US" sz="2400" dirty="0" err="1" smtClean="0"/>
              <a:t>Klassen</a:t>
            </a:r>
            <a:r>
              <a:rPr lang="en-US" sz="2400" dirty="0" smtClean="0"/>
              <a:t>, Glenn Mason</a:t>
            </a:r>
            <a:r>
              <a:rPr lang="en-US" sz="2400" dirty="0" smtClean="0"/>
              <a:t>, </a:t>
            </a:r>
            <a:r>
              <a:rPr lang="en-US" sz="2400" dirty="0" smtClean="0"/>
              <a:t>Chris </a:t>
            </a:r>
            <a:r>
              <a:rPr lang="en-US" sz="2400" dirty="0" smtClean="0"/>
              <a:t>Russell, </a:t>
            </a:r>
            <a:r>
              <a:rPr lang="en-US" sz="2400" dirty="0" err="1" smtClean="0"/>
              <a:t>Lan</a:t>
            </a:r>
            <a:r>
              <a:rPr lang="en-US" sz="2400" dirty="0" smtClean="0"/>
              <a:t> </a:t>
            </a:r>
            <a:r>
              <a:rPr lang="en-US" sz="2400" dirty="0" err="1" smtClean="0"/>
              <a:t>Jian</a:t>
            </a:r>
            <a:r>
              <a:rPr lang="en-US" sz="2400" dirty="0" smtClean="0"/>
              <a:t>, </a:t>
            </a:r>
            <a:r>
              <a:rPr lang="en-US" sz="2400" dirty="0" smtClean="0"/>
              <a:t>Benoit </a:t>
            </a:r>
            <a:r>
              <a:rPr lang="en-US" sz="2400" dirty="0" err="1" smtClean="0"/>
              <a:t>Lavraud</a:t>
            </a:r>
            <a:r>
              <a:rPr lang="en-US" sz="2400" dirty="0" smtClean="0"/>
              <a:t>, Ying Liu</a:t>
            </a:r>
            <a:r>
              <a:rPr lang="en-US" sz="2400" dirty="0" smtClean="0"/>
              <a:t>, Yan </a:t>
            </a:r>
            <a:r>
              <a:rPr lang="en-US" sz="2400" smtClean="0"/>
              <a:t>Li, </a:t>
            </a:r>
            <a:r>
              <a:rPr lang="en-US" sz="2400" dirty="0" smtClean="0"/>
              <a:t>Janet </a:t>
            </a:r>
            <a:r>
              <a:rPr lang="en-US" sz="2400" dirty="0" err="1" smtClean="0"/>
              <a:t>Luhmann</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1938950"/>
            <a:ext cx="8754322" cy="4461850"/>
          </a:xfrm>
          <a:prstGeom prst="rect">
            <a:avLst/>
          </a:prstGeom>
        </p:spPr>
      </p:pic>
      <p:sp>
        <p:nvSpPr>
          <p:cNvPr id="4" name="Rectangle 3"/>
          <p:cNvSpPr/>
          <p:nvPr/>
        </p:nvSpPr>
        <p:spPr>
          <a:xfrm>
            <a:off x="1752600" y="228600"/>
            <a:ext cx="6477000" cy="1754326"/>
          </a:xfrm>
          <a:prstGeom prst="rect">
            <a:avLst/>
          </a:prstGeom>
        </p:spPr>
        <p:txBody>
          <a:bodyPr wrap="square">
            <a:spAutoFit/>
          </a:bodyPr>
          <a:lstStyle/>
          <a:p>
            <a:r>
              <a:rPr lang="en-US" sz="3600" dirty="0" smtClean="0"/>
              <a:t>IMPACT website/data </a:t>
            </a:r>
            <a:r>
              <a:rPr lang="en-US" sz="3600" dirty="0" err="1" smtClean="0"/>
              <a:t>access@UCB</a:t>
            </a:r>
            <a:r>
              <a:rPr lang="en-US" sz="3600" dirty="0" smtClean="0"/>
              <a:t> update (indicates increased use)</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2849562"/>
          </a:xfrm>
        </p:spPr>
        <p:txBody>
          <a:bodyPr>
            <a:normAutofit fontScale="90000"/>
          </a:bodyPr>
          <a:lstStyle/>
          <a:p>
            <a:r>
              <a:rPr lang="en-US" sz="5300" b="1" dirty="0" smtClean="0"/>
              <a:t>SEP Suite Status</a:t>
            </a:r>
            <a:r>
              <a:rPr lang="en-US" dirty="0" smtClean="0"/>
              <a:t/>
            </a:r>
            <a:br>
              <a:rPr lang="en-US" dirty="0" smtClean="0"/>
            </a:br>
            <a:r>
              <a:rPr lang="en-US" dirty="0"/>
              <a:t/>
            </a:r>
            <a:br>
              <a:rPr lang="en-US" dirty="0"/>
            </a:br>
            <a:r>
              <a:rPr lang="en-US" dirty="0" smtClean="0"/>
              <a:t/>
            </a:r>
            <a:br>
              <a:rPr lang="en-US" dirty="0" smtClean="0"/>
            </a:br>
            <a:r>
              <a:rPr lang="en-US" b="1" dirty="0" smtClean="0"/>
              <a:t>STEREO SWG</a:t>
            </a:r>
            <a:r>
              <a:rPr lang="en-US" dirty="0" smtClean="0"/>
              <a:t/>
            </a:r>
            <a:br>
              <a:rPr lang="en-US" dirty="0" smtClean="0"/>
            </a:br>
            <a:r>
              <a:rPr lang="en-US" dirty="0"/>
              <a:t/>
            </a:r>
            <a:br>
              <a:rPr lang="en-US" dirty="0"/>
            </a:br>
            <a:r>
              <a:rPr lang="en-US" sz="4000" b="1" dirty="0" smtClean="0"/>
              <a:t>3/21/2014</a:t>
            </a: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xmlns="" val="2623561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r>
              <a:rPr lang="en-US" sz="3600" dirty="0" smtClean="0"/>
              <a:t>STEREO HET STATUS</a:t>
            </a:r>
            <a:endParaRPr lang="en-US" sz="3600" dirty="0"/>
          </a:p>
        </p:txBody>
      </p:sp>
      <p:sp>
        <p:nvSpPr>
          <p:cNvPr id="3" name="Subtitle 2"/>
          <p:cNvSpPr>
            <a:spLocks noGrp="1"/>
          </p:cNvSpPr>
          <p:nvPr>
            <p:ph type="subTitle" idx="1"/>
          </p:nvPr>
        </p:nvSpPr>
        <p:spPr>
          <a:xfrm>
            <a:off x="685800" y="1371600"/>
            <a:ext cx="7696200" cy="685800"/>
          </a:xfrm>
        </p:spPr>
        <p:txBody>
          <a:bodyPr>
            <a:normAutofit/>
          </a:bodyPr>
          <a:lstStyle/>
          <a:p>
            <a:r>
              <a:rPr lang="en-US" sz="2400" b="1" dirty="0" smtClean="0">
                <a:solidFill>
                  <a:schemeClr val="tx1"/>
                </a:solidFill>
              </a:rPr>
              <a:t>Tycho von Rosenvinge,  March 18, 2014</a:t>
            </a:r>
            <a:endParaRPr lang="en-US" sz="2400" b="1" dirty="0">
              <a:solidFill>
                <a:schemeClr val="tx1"/>
              </a:solidFill>
            </a:endParaRPr>
          </a:p>
        </p:txBody>
      </p:sp>
      <p:sp>
        <p:nvSpPr>
          <p:cNvPr id="4" name="TextBox 3"/>
          <p:cNvSpPr txBox="1"/>
          <p:nvPr/>
        </p:nvSpPr>
        <p:spPr>
          <a:xfrm>
            <a:off x="609601" y="2133600"/>
            <a:ext cx="8153400" cy="4154984"/>
          </a:xfrm>
          <a:prstGeom prst="rect">
            <a:avLst/>
          </a:prstGeom>
          <a:noFill/>
        </p:spPr>
        <p:txBody>
          <a:bodyPr wrap="square" rtlCol="0">
            <a:spAutoFit/>
          </a:bodyPr>
          <a:lstStyle/>
          <a:p>
            <a:r>
              <a:rPr lang="en-US" sz="2400" b="1" dirty="0" smtClean="0"/>
              <a:t>Operations:  </a:t>
            </a:r>
          </a:p>
          <a:p>
            <a:r>
              <a:rPr lang="en-US" sz="2400" b="1" dirty="0" smtClean="0"/>
              <a:t>•</a:t>
            </a:r>
            <a:r>
              <a:rPr lang="en-US" sz="2400" dirty="0" smtClean="0"/>
              <a:t> Both HET sensors continue normal operation</a:t>
            </a:r>
          </a:p>
          <a:p>
            <a:endParaRPr lang="en-US" sz="2400" b="1" dirty="0"/>
          </a:p>
          <a:p>
            <a:r>
              <a:rPr lang="en-US" sz="2400" b="1" dirty="0" smtClean="0"/>
              <a:t>Data Processing and Accessibility:</a:t>
            </a:r>
          </a:p>
          <a:p>
            <a:r>
              <a:rPr lang="en-US" sz="2400" b="1" dirty="0" smtClean="0"/>
              <a:t>•</a:t>
            </a:r>
            <a:r>
              <a:rPr lang="en-US" sz="2400" dirty="0" smtClean="0"/>
              <a:t>  HET data from both STA and STB are processed and available through 3/18/2014</a:t>
            </a:r>
          </a:p>
          <a:p>
            <a:endParaRPr lang="en-US" sz="2400" dirty="0"/>
          </a:p>
          <a:p>
            <a:r>
              <a:rPr lang="en-US" sz="2400" b="1" dirty="0" smtClean="0"/>
              <a:t>Plans for the Conjunction:</a:t>
            </a:r>
          </a:p>
          <a:p>
            <a:r>
              <a:rPr lang="en-US" sz="2400" b="1" dirty="0" smtClean="0"/>
              <a:t>•  </a:t>
            </a:r>
            <a:r>
              <a:rPr lang="en-US" sz="2400" dirty="0" smtClean="0"/>
              <a:t>Once either HET is turned off it should remain off until it can be turned on and remain on </a:t>
            </a:r>
          </a:p>
          <a:p>
            <a:endParaRPr lang="en-US" sz="2400" b="1" dirty="0"/>
          </a:p>
        </p:txBody>
      </p:sp>
    </p:spTree>
    <p:extLst>
      <p:ext uri="{BB962C8B-B14F-4D97-AF65-F5344CB8AC3E}">
        <p14:creationId xmlns:p14="http://schemas.microsoft.com/office/powerpoint/2010/main" xmlns="" val="2074337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STEREO HET PROGRESS</a:t>
            </a:r>
            <a:endParaRPr lang="en-US" sz="4000" dirty="0"/>
          </a:p>
        </p:txBody>
      </p:sp>
      <p:sp>
        <p:nvSpPr>
          <p:cNvPr id="3" name="Content Placeholder 2"/>
          <p:cNvSpPr>
            <a:spLocks noGrp="1"/>
          </p:cNvSpPr>
          <p:nvPr>
            <p:ph idx="1"/>
          </p:nvPr>
        </p:nvSpPr>
        <p:spPr>
          <a:xfrm>
            <a:off x="457200" y="1447800"/>
            <a:ext cx="8229600" cy="4525963"/>
          </a:xfrm>
        </p:spPr>
        <p:txBody>
          <a:bodyPr>
            <a:normAutofit fontScale="70000" lnSpcReduction="20000"/>
          </a:bodyPr>
          <a:lstStyle/>
          <a:p>
            <a:r>
              <a:rPr lang="en-US" dirty="0" smtClean="0"/>
              <a:t>Extensive paper in press (Solar Physics):</a:t>
            </a:r>
          </a:p>
          <a:p>
            <a:pPr marL="0" indent="0">
              <a:buNone/>
            </a:pPr>
            <a:r>
              <a:rPr lang="en-US" dirty="0" smtClean="0"/>
              <a:t>“&gt;25 MeV Proton Events Observed by the High Energy Telescopes on the STEREO A and B Spacecraft and/or at the Earth During the First ~Seven Years of the STEREO Mission”,</a:t>
            </a:r>
          </a:p>
          <a:p>
            <a:pPr marL="0" indent="0">
              <a:buNone/>
            </a:pPr>
            <a:r>
              <a:rPr lang="en-US" dirty="0" smtClean="0"/>
              <a:t>Richardson, von Rosenvinge, et al.</a:t>
            </a:r>
          </a:p>
          <a:p>
            <a:r>
              <a:rPr lang="en-US" dirty="0" smtClean="0"/>
              <a:t>Contains a table of details for 209 SEP events:</a:t>
            </a:r>
          </a:p>
          <a:p>
            <a:pPr lvl="1"/>
            <a:r>
              <a:rPr lang="en-US" dirty="0" smtClean="0"/>
              <a:t> spacecraft locations</a:t>
            </a:r>
          </a:p>
          <a:p>
            <a:pPr lvl="1"/>
            <a:r>
              <a:rPr lang="en-US" dirty="0"/>
              <a:t>i</a:t>
            </a:r>
            <a:r>
              <a:rPr lang="en-US" dirty="0" smtClean="0"/>
              <a:t>ntensities of ~25 MeV protons at each spacecraft </a:t>
            </a:r>
          </a:p>
          <a:p>
            <a:pPr lvl="1"/>
            <a:r>
              <a:rPr lang="en-US" dirty="0" smtClean="0"/>
              <a:t>solar event longitude</a:t>
            </a:r>
          </a:p>
          <a:p>
            <a:pPr lvl="1"/>
            <a:r>
              <a:rPr lang="en-US" dirty="0" smtClean="0"/>
              <a:t>CME, X-ray flare, and radio burst properties</a:t>
            </a:r>
          </a:p>
          <a:p>
            <a:pPr lvl="1"/>
            <a:endParaRPr lang="en-US" dirty="0" smtClean="0"/>
          </a:p>
          <a:p>
            <a:r>
              <a:rPr lang="en-US" dirty="0" smtClean="0"/>
              <a:t>This table will be put on-line at the Caltech STEREO website soon.</a:t>
            </a:r>
            <a:endParaRPr lang="en-US" dirty="0"/>
          </a:p>
          <a:p>
            <a:pPr marL="0" indent="0">
              <a:buNone/>
            </a:pPr>
            <a:endParaRPr lang="en-US" dirty="0"/>
          </a:p>
        </p:txBody>
      </p:sp>
    </p:spTree>
    <p:extLst>
      <p:ext uri="{BB962C8B-B14F-4D97-AF65-F5344CB8AC3E}">
        <p14:creationId xmlns:p14="http://schemas.microsoft.com/office/powerpoint/2010/main" xmlns="" val="2947926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228600"/>
            <a:ext cx="3654065" cy="1138773"/>
          </a:xfrm>
          <a:prstGeom prst="rect">
            <a:avLst/>
          </a:prstGeom>
          <a:noFill/>
        </p:spPr>
        <p:txBody>
          <a:bodyPr wrap="none" rtlCol="0">
            <a:spAutoFit/>
          </a:bodyPr>
          <a:lstStyle/>
          <a:p>
            <a:pPr algn="ctr"/>
            <a:r>
              <a:rPr lang="en-US" sz="3200" b="1" dirty="0" smtClean="0"/>
              <a:t>STEREO/LET Status</a:t>
            </a:r>
          </a:p>
          <a:p>
            <a:pPr algn="ctr"/>
            <a:r>
              <a:rPr lang="en-US" sz="1200" b="1" dirty="0" smtClean="0"/>
              <a:t> </a:t>
            </a:r>
          </a:p>
          <a:p>
            <a:pPr algn="ctr"/>
            <a:r>
              <a:rPr lang="en-US" sz="2400" b="1" dirty="0" smtClean="0"/>
              <a:t>Richard Mewaldt - 3/21/14</a:t>
            </a:r>
            <a:endParaRPr lang="en-US" sz="2400" b="1" dirty="0"/>
          </a:p>
        </p:txBody>
      </p:sp>
      <p:sp>
        <p:nvSpPr>
          <p:cNvPr id="5" name="TextBox 4"/>
          <p:cNvSpPr txBox="1"/>
          <p:nvPr/>
        </p:nvSpPr>
        <p:spPr>
          <a:xfrm>
            <a:off x="539552" y="1628800"/>
            <a:ext cx="8136904" cy="5262979"/>
          </a:xfrm>
          <a:prstGeom prst="rect">
            <a:avLst/>
          </a:prstGeom>
          <a:noFill/>
        </p:spPr>
        <p:txBody>
          <a:bodyPr wrap="square" rtlCol="0">
            <a:spAutoFit/>
          </a:bodyPr>
          <a:lstStyle/>
          <a:p>
            <a:r>
              <a:rPr lang="en-US" sz="2000" b="1" u="sng" dirty="0" smtClean="0"/>
              <a:t>Operations:</a:t>
            </a:r>
          </a:p>
          <a:p>
            <a:r>
              <a:rPr lang="en-US" sz="2000" b="1" dirty="0" smtClean="0"/>
              <a:t> • Both LET Instruments continue normal operation and performance</a:t>
            </a:r>
          </a:p>
          <a:p>
            <a:endParaRPr lang="en-US" sz="2000" b="1" u="sng" dirty="0"/>
          </a:p>
          <a:p>
            <a:r>
              <a:rPr lang="en-US" sz="2000" b="1" u="sng" dirty="0" smtClean="0"/>
              <a:t>Data Processing and Availability:</a:t>
            </a:r>
          </a:p>
          <a:p>
            <a:r>
              <a:rPr lang="en-US" sz="2000" b="1" dirty="0" smtClean="0"/>
              <a:t> • Data from both LET sensors have been processed and made available through Jan. 31, 2014</a:t>
            </a:r>
            <a:endParaRPr lang="en-US" sz="2000" b="1" dirty="0"/>
          </a:p>
          <a:p>
            <a:endParaRPr lang="en-US" sz="2000" b="1" dirty="0" smtClean="0"/>
          </a:p>
          <a:p>
            <a:r>
              <a:rPr lang="en-US" sz="2000" b="1" u="sng" dirty="0" smtClean="0"/>
              <a:t>Reductions in Bit Rate:  </a:t>
            </a:r>
          </a:p>
          <a:p>
            <a:r>
              <a:rPr lang="en-US" sz="2000" b="1" dirty="0" smtClean="0"/>
              <a:t> • Early in 2013 both LET sensors reduced their bit rates by a significant amount (see summary below)</a:t>
            </a:r>
          </a:p>
          <a:p>
            <a:endParaRPr lang="en-US" sz="2000" b="1" dirty="0" smtClean="0"/>
          </a:p>
          <a:p>
            <a:r>
              <a:rPr lang="en-US" sz="2000" b="1" u="sng" dirty="0" smtClean="0"/>
              <a:t>Plans for the Conjunction: </a:t>
            </a:r>
          </a:p>
          <a:p>
            <a:r>
              <a:rPr lang="en-US" sz="2000" b="1" dirty="0" smtClean="0"/>
              <a:t> • Once either LET sensor is turned off we would</a:t>
            </a:r>
            <a:r>
              <a:rPr lang="en-US" sz="2000" b="1" dirty="0" smtClean="0">
                <a:solidFill>
                  <a:schemeClr val="bg1"/>
                </a:solidFill>
              </a:rPr>
              <a:t> </a:t>
            </a:r>
            <a:r>
              <a:rPr lang="en-US" sz="2000" b="1" dirty="0" smtClean="0"/>
              <a:t>like it to remain off until</a:t>
            </a:r>
            <a:r>
              <a:rPr lang="en-US" sz="2000" b="1" dirty="0" smtClean="0">
                <a:solidFill>
                  <a:schemeClr val="bg1"/>
                </a:solidFill>
              </a:rPr>
              <a:t> </a:t>
            </a:r>
            <a:r>
              <a:rPr lang="en-US" sz="2000" b="1" dirty="0" smtClean="0"/>
              <a:t>it can be turned on and remain on</a:t>
            </a:r>
          </a:p>
          <a:p>
            <a:endParaRPr lang="en-US" b="1" dirty="0"/>
          </a:p>
          <a:p>
            <a:endParaRPr lang="en-US" b="1" dirty="0"/>
          </a:p>
        </p:txBody>
      </p:sp>
    </p:spTree>
    <p:extLst>
      <p:ext uri="{BB962C8B-B14F-4D97-AF65-F5344CB8AC3E}">
        <p14:creationId xmlns:p14="http://schemas.microsoft.com/office/powerpoint/2010/main" xmlns="" val="4261692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0613" y="1673526"/>
            <a:ext cx="7722852" cy="4247317"/>
          </a:xfrm>
          <a:prstGeom prst="rect">
            <a:avLst/>
          </a:prstGeom>
          <a:noFill/>
        </p:spPr>
        <p:txBody>
          <a:bodyPr wrap="square" rtlCol="0">
            <a:spAutoFit/>
          </a:bodyPr>
          <a:lstStyle/>
          <a:p>
            <a:r>
              <a:rPr lang="en-US" b="1" dirty="0"/>
              <a:t>SIT status report 3/2014</a:t>
            </a:r>
          </a:p>
          <a:p>
            <a:pPr marL="285750" indent="-285750">
              <a:buFont typeface="Arial"/>
              <a:buChar char="•"/>
            </a:pPr>
            <a:r>
              <a:rPr lang="en-US" b="1" dirty="0"/>
              <a:t>SEP central patches to drop </a:t>
            </a:r>
            <a:r>
              <a:rPr lang="en-US" b="1" dirty="0" smtClean="0"/>
              <a:t>empty </a:t>
            </a:r>
            <a:r>
              <a:rPr lang="en-US" b="1" dirty="0"/>
              <a:t>SIT PHA packets (Feb, Mar 2013)</a:t>
            </a:r>
          </a:p>
          <a:p>
            <a:pPr marL="285750" indent="-285750">
              <a:buFont typeface="Arial"/>
              <a:buChar char="•"/>
            </a:pPr>
            <a:r>
              <a:rPr lang="en-US" b="1" dirty="0"/>
              <a:t>Instrument operating status:</a:t>
            </a:r>
          </a:p>
          <a:p>
            <a:pPr marL="742950" lvl="1" indent="-285750">
              <a:buFont typeface="Arial"/>
              <a:buChar char="•"/>
            </a:pPr>
            <a:r>
              <a:rPr lang="en-US" b="1" dirty="0"/>
              <a:t>SIT-A and SIT-B both operating nominally</a:t>
            </a:r>
          </a:p>
          <a:p>
            <a:pPr marL="742950" lvl="1" indent="-285750">
              <a:buFont typeface="Arial"/>
              <a:buChar char="•"/>
            </a:pPr>
            <a:r>
              <a:rPr lang="en-US" b="1" dirty="0"/>
              <a:t>last table uploads:   4/2011 and 5/2011;  no changes since then</a:t>
            </a:r>
          </a:p>
          <a:p>
            <a:pPr marL="742950" lvl="1" indent="-285750">
              <a:buFont typeface="Arial"/>
              <a:buChar char="•"/>
            </a:pPr>
            <a:r>
              <a:rPr lang="en-US" b="1" dirty="0"/>
              <a:t>possible degradation of MCP efficiency due to solar activity is being monitored;  correction, if any,  will be done in on-ground software</a:t>
            </a:r>
          </a:p>
          <a:p>
            <a:pPr marL="285750" indent="-285750">
              <a:buFont typeface="Arial"/>
              <a:buChar char="•"/>
            </a:pPr>
            <a:r>
              <a:rPr lang="en-US" b="1" dirty="0"/>
              <a:t>Data processing status: </a:t>
            </a:r>
          </a:p>
          <a:p>
            <a:pPr marL="285750" indent="-285750">
              <a:buFont typeface="Arial"/>
              <a:buChar char="•"/>
            </a:pPr>
            <a:r>
              <a:rPr lang="en-US" b="1" dirty="0"/>
              <a:t>most recent data to Caltech site:  </a:t>
            </a:r>
          </a:p>
          <a:p>
            <a:pPr marL="742950" lvl="1" indent="-285750">
              <a:buFont typeface="Arial"/>
              <a:buChar char="•"/>
            </a:pPr>
            <a:r>
              <a:rPr lang="en-US" b="1" dirty="0"/>
              <a:t>ASCII files through 2014 Jan 29 (use .fin files)</a:t>
            </a:r>
          </a:p>
          <a:p>
            <a:pPr marL="742950" lvl="1" indent="-285750">
              <a:buFont typeface="Arial"/>
              <a:buChar char="•"/>
            </a:pPr>
            <a:r>
              <a:rPr lang="en-US" b="1" dirty="0"/>
              <a:t>browse plots through 2014 Mar 10</a:t>
            </a:r>
          </a:p>
          <a:p>
            <a:pPr marL="742950" lvl="1" indent="-285750">
              <a:buFont typeface="Arial"/>
              <a:buChar char="•"/>
            </a:pPr>
            <a:r>
              <a:rPr lang="en-US" b="1" dirty="0"/>
              <a:t>L1 data released through Berkeley site through Sept 2013 (released 11/15/2013)</a:t>
            </a:r>
          </a:p>
          <a:p>
            <a:pPr marL="285750" indent="-285750">
              <a:buFont typeface="Arial"/>
              <a:buChar char="•"/>
            </a:pPr>
            <a:r>
              <a:rPr lang="en-US" b="1" dirty="0"/>
              <a:t>Plans for conjunction period:  seek to minimize HV cyclings, and thermal excursions;  prefer to be off rather than cycle instrument</a:t>
            </a:r>
          </a:p>
        </p:txBody>
      </p:sp>
      <p:sp>
        <p:nvSpPr>
          <p:cNvPr id="3" name="TextBox 2"/>
          <p:cNvSpPr txBox="1"/>
          <p:nvPr/>
        </p:nvSpPr>
        <p:spPr>
          <a:xfrm>
            <a:off x="2238648" y="292265"/>
            <a:ext cx="4908315" cy="1323439"/>
          </a:xfrm>
          <a:prstGeom prst="rect">
            <a:avLst/>
          </a:prstGeom>
          <a:noFill/>
        </p:spPr>
        <p:txBody>
          <a:bodyPr wrap="none" rtlCol="0">
            <a:spAutoFit/>
          </a:bodyPr>
          <a:lstStyle/>
          <a:p>
            <a:pPr algn="ctr"/>
            <a:r>
              <a:rPr lang="en-US" sz="3200" b="1" dirty="0"/>
              <a:t>SIT Status </a:t>
            </a:r>
            <a:r>
              <a:rPr lang="en-US" sz="3200" b="1" dirty="0" smtClean="0"/>
              <a:t>report</a:t>
            </a:r>
            <a:endParaRPr lang="en-US" sz="1600" b="1" dirty="0"/>
          </a:p>
          <a:p>
            <a:pPr algn="ctr"/>
            <a:r>
              <a:rPr lang="en-US" sz="2400" b="1" dirty="0"/>
              <a:t>Glenn Mason  </a:t>
            </a:r>
            <a:r>
              <a:rPr lang="en-US" sz="2400" b="1" dirty="0" smtClean="0"/>
              <a:t>  JHU</a:t>
            </a:r>
            <a:r>
              <a:rPr lang="en-US" sz="2400" b="1" dirty="0"/>
              <a:t>/APL  </a:t>
            </a:r>
            <a:r>
              <a:rPr lang="en-US" sz="2400" b="1" dirty="0" smtClean="0"/>
              <a:t>  3</a:t>
            </a:r>
            <a:r>
              <a:rPr lang="en-US" sz="2400" b="1" dirty="0"/>
              <a:t>/11/2014</a:t>
            </a:r>
          </a:p>
          <a:p>
            <a:pPr algn="ctr"/>
            <a:endParaRPr lang="en-US" sz="2400" b="1" dirty="0"/>
          </a:p>
        </p:txBody>
      </p:sp>
    </p:spTree>
    <p:extLst>
      <p:ext uri="{BB962C8B-B14F-4D97-AF65-F5344CB8AC3E}">
        <p14:creationId xmlns:p14="http://schemas.microsoft.com/office/powerpoint/2010/main" xmlns="" val="1981065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0" y="827482"/>
            <a:ext cx="9216720" cy="5721480"/>
          </a:xfrm>
          <a:prstGeom prst="rect">
            <a:avLst/>
          </a:prstGeom>
        </p:spPr>
        <p:txBody>
          <a:bodyPr wrap="none" lIns="90000" tIns="45000" rIns="90000" bIns="45000"/>
          <a:lstStyle/>
          <a:p>
            <a:pPr defTabSz="457200"/>
            <a:endParaRPr dirty="0">
              <a:solidFill>
                <a:prstClr val="black"/>
              </a:solidFill>
              <a:latin typeface="Arial"/>
              <a:ea typeface="DejaVu Sans"/>
              <a:cs typeface="DejaVu Sans"/>
            </a:endParaRPr>
          </a:p>
          <a:p>
            <a:pPr defTabSz="457200"/>
            <a:r>
              <a:rPr lang="de-DE" b="1" dirty="0">
                <a:solidFill>
                  <a:prstClr val="black"/>
                </a:solidFill>
                <a:latin typeface="Arial"/>
                <a:ea typeface="DejaVu Sans"/>
                <a:cs typeface="DejaVu Sans"/>
              </a:rPr>
              <a:t>1. Instrument issues:</a:t>
            </a:r>
            <a:endParaRPr b="1" dirty="0">
              <a:solidFill>
                <a:prstClr val="black"/>
              </a:solidFill>
              <a:latin typeface="Arial"/>
              <a:ea typeface="DejaVu Sans"/>
              <a:cs typeface="DejaVu Sans"/>
            </a:endParaRPr>
          </a:p>
          <a:p>
            <a:pPr defTabSz="457200"/>
            <a:r>
              <a:rPr lang="de-DE" b="1" dirty="0">
                <a:solidFill>
                  <a:prstClr val="black"/>
                </a:solidFill>
                <a:latin typeface="Arial"/>
                <a:ea typeface="DejaVu Sans"/>
                <a:cs typeface="DejaVu Sans"/>
              </a:rPr>
              <a:t>	</a:t>
            </a:r>
            <a:r>
              <a:rPr lang="de-DE" sz="1600" b="1" dirty="0">
                <a:solidFill>
                  <a:prstClr val="black"/>
                </a:solidFill>
                <a:latin typeface="Arial"/>
                <a:ea typeface="DejaVu Sans"/>
                <a:cs typeface="DejaVu Sans"/>
              </a:rPr>
              <a:t>On 04-Dec-2013 07:33 UT SEPT-N on STA experienced a latch-up.</a:t>
            </a:r>
            <a:endParaRPr b="1" dirty="0">
              <a:solidFill>
                <a:prstClr val="black"/>
              </a:solidFill>
              <a:latin typeface="Arial"/>
              <a:ea typeface="DejaVu Sans"/>
              <a:cs typeface="DejaVu Sans"/>
            </a:endParaRPr>
          </a:p>
          <a:p>
            <a:pPr defTabSz="457200"/>
            <a:r>
              <a:rPr lang="de-DE" sz="1600" b="1" dirty="0">
                <a:solidFill>
                  <a:prstClr val="black"/>
                </a:solidFill>
                <a:latin typeface="Arial"/>
                <a:ea typeface="DejaVu Sans"/>
                <a:cs typeface="DejaVu Sans"/>
              </a:rPr>
              <a:t>	Affected were the SEPT-North electron telescope and the SEPT-South ion telescope.</a:t>
            </a:r>
            <a:endParaRPr b="1" dirty="0">
              <a:solidFill>
                <a:prstClr val="black"/>
              </a:solidFill>
              <a:latin typeface="Arial"/>
              <a:ea typeface="DejaVu Sans"/>
              <a:cs typeface="DejaVu Sans"/>
            </a:endParaRPr>
          </a:p>
          <a:p>
            <a:pPr defTabSz="457200"/>
            <a:r>
              <a:rPr lang="de-DE" sz="1600" b="1" dirty="0">
                <a:solidFill>
                  <a:prstClr val="black"/>
                </a:solidFill>
                <a:latin typeface="Arial"/>
                <a:ea typeface="DejaVu Sans"/>
                <a:cs typeface="DejaVu Sans"/>
              </a:rPr>
              <a:t>	The instrument was restored back to nominal mode on 11-Dec-2013 at 15:55 UT.</a:t>
            </a:r>
            <a:endParaRPr b="1" dirty="0">
              <a:solidFill>
                <a:prstClr val="black"/>
              </a:solidFill>
              <a:latin typeface="Arial"/>
              <a:ea typeface="DejaVu Sans"/>
              <a:cs typeface="DejaVu Sans"/>
            </a:endParaRPr>
          </a:p>
          <a:p>
            <a:pPr defTabSz="457200"/>
            <a:endParaRPr b="1" dirty="0">
              <a:solidFill>
                <a:prstClr val="black"/>
              </a:solidFill>
              <a:latin typeface="Arial"/>
              <a:ea typeface="DejaVu Sans"/>
              <a:cs typeface="DejaVu Sans"/>
            </a:endParaRPr>
          </a:p>
          <a:p>
            <a:pPr defTabSz="457200"/>
            <a:r>
              <a:rPr lang="de-DE" sz="1600" b="1" dirty="0">
                <a:solidFill>
                  <a:prstClr val="black"/>
                </a:solidFill>
                <a:latin typeface="Arial"/>
                <a:ea typeface="DejaVu Sans"/>
                <a:cs typeface="DejaVu Sans"/>
              </a:rPr>
              <a:t>	Otherwise all </a:t>
            </a:r>
            <a:r>
              <a:rPr lang="de-DE" sz="1600" b="1" dirty="0" smtClean="0">
                <a:solidFill>
                  <a:prstClr val="black"/>
                </a:solidFill>
                <a:latin typeface="Arial"/>
                <a:ea typeface="DejaVu Sans"/>
                <a:cs typeface="DejaVu Sans"/>
              </a:rPr>
              <a:t>telescopes are </a:t>
            </a:r>
            <a:r>
              <a:rPr lang="de-DE" sz="1600" b="1" dirty="0">
                <a:solidFill>
                  <a:prstClr val="black"/>
                </a:solidFill>
                <a:latin typeface="Arial"/>
                <a:ea typeface="DejaVu Sans"/>
                <a:cs typeface="DejaVu Sans"/>
              </a:rPr>
              <a:t>operating in normal mode.</a:t>
            </a:r>
            <a:endParaRPr b="1" dirty="0">
              <a:solidFill>
                <a:prstClr val="black"/>
              </a:solidFill>
              <a:latin typeface="Arial"/>
              <a:ea typeface="DejaVu Sans"/>
              <a:cs typeface="DejaVu Sans"/>
            </a:endParaRPr>
          </a:p>
          <a:p>
            <a:pPr defTabSz="457200"/>
            <a:endParaRPr b="1" dirty="0">
              <a:solidFill>
                <a:prstClr val="black"/>
              </a:solidFill>
              <a:latin typeface="Arial"/>
              <a:ea typeface="DejaVu Sans"/>
              <a:cs typeface="DejaVu Sans"/>
            </a:endParaRPr>
          </a:p>
          <a:p>
            <a:pPr defTabSz="457200"/>
            <a:r>
              <a:rPr lang="de-DE" sz="1600" b="1" dirty="0">
                <a:solidFill>
                  <a:prstClr val="black"/>
                </a:solidFill>
                <a:latin typeface="Arial"/>
                <a:ea typeface="DejaVu Sans"/>
                <a:cs typeface="DejaVu Sans"/>
              </a:rPr>
              <a:t>2. Status of Data processing:</a:t>
            </a:r>
            <a:endParaRPr b="1" dirty="0">
              <a:solidFill>
                <a:prstClr val="black"/>
              </a:solidFill>
              <a:latin typeface="Arial"/>
              <a:ea typeface="DejaVu Sans"/>
              <a:cs typeface="DejaVu Sans"/>
            </a:endParaRPr>
          </a:p>
          <a:p>
            <a:pPr defTabSz="457200"/>
            <a:endParaRPr b="1" dirty="0">
              <a:solidFill>
                <a:prstClr val="black"/>
              </a:solidFill>
              <a:latin typeface="Arial"/>
              <a:ea typeface="DejaVu Sans"/>
              <a:cs typeface="DejaVu Sans"/>
            </a:endParaRPr>
          </a:p>
          <a:p>
            <a:pPr defTabSz="457200"/>
            <a:r>
              <a:rPr lang="de-DE" sz="1600" b="1" dirty="0">
                <a:solidFill>
                  <a:prstClr val="black"/>
                </a:solidFill>
                <a:latin typeface="Arial"/>
                <a:ea typeface="DejaVu Sans"/>
                <a:cs typeface="DejaVu Sans"/>
              </a:rPr>
              <a:t>	–Verified level 2 ASCII files available online through October 9, 2013:</a:t>
            </a:r>
            <a:endParaRPr b="1" dirty="0">
              <a:solidFill>
                <a:prstClr val="black"/>
              </a:solidFill>
              <a:latin typeface="Arial"/>
              <a:ea typeface="DejaVu Sans"/>
              <a:cs typeface="DejaVu Sans"/>
            </a:endParaRPr>
          </a:p>
          <a:p>
            <a:pPr defTabSz="457200"/>
            <a:r>
              <a:rPr lang="de-DE" sz="1600" b="1" dirty="0">
                <a:solidFill>
                  <a:prstClr val="black"/>
                </a:solidFill>
                <a:latin typeface="Arial"/>
                <a:ea typeface="DejaVu Sans"/>
                <a:cs typeface="DejaVu Sans"/>
              </a:rPr>
              <a:t>		http://www2.physik.uni-kiel.de/stereo/data/sept/level2/</a:t>
            </a:r>
            <a:endParaRPr b="1" dirty="0">
              <a:solidFill>
                <a:prstClr val="black"/>
              </a:solidFill>
              <a:latin typeface="Arial"/>
              <a:ea typeface="DejaVu Sans"/>
              <a:cs typeface="DejaVu Sans"/>
            </a:endParaRPr>
          </a:p>
          <a:p>
            <a:pPr defTabSz="457200"/>
            <a:endParaRPr b="1" dirty="0">
              <a:solidFill>
                <a:prstClr val="black"/>
              </a:solidFill>
              <a:latin typeface="Arial"/>
              <a:ea typeface="DejaVu Sans"/>
              <a:cs typeface="DejaVu Sans"/>
            </a:endParaRPr>
          </a:p>
          <a:p>
            <a:pPr defTabSz="457200"/>
            <a:r>
              <a:rPr lang="de-DE" sz="1600" b="1" dirty="0">
                <a:solidFill>
                  <a:prstClr val="black"/>
                </a:solidFill>
                <a:latin typeface="Arial"/>
                <a:ea typeface="DejaVu Sans"/>
                <a:cs typeface="DejaVu Sans"/>
              </a:rPr>
              <a:t>	–SEPT browse plots available online through March 1, 2014:</a:t>
            </a:r>
            <a:endParaRPr b="1" dirty="0">
              <a:solidFill>
                <a:prstClr val="black"/>
              </a:solidFill>
              <a:latin typeface="Arial"/>
              <a:ea typeface="DejaVu Sans"/>
              <a:cs typeface="DejaVu Sans"/>
            </a:endParaRPr>
          </a:p>
          <a:p>
            <a:pPr defTabSz="457200"/>
            <a:r>
              <a:rPr lang="de-DE" sz="1600" b="1" dirty="0">
                <a:solidFill>
                  <a:prstClr val="black"/>
                </a:solidFill>
                <a:latin typeface="Arial"/>
                <a:ea typeface="DejaVu Sans"/>
                <a:cs typeface="DejaVu Sans"/>
              </a:rPr>
              <a:t>		http://www2.physik.uni-kiel.de/stereo/browseplots/</a:t>
            </a:r>
            <a:endParaRPr b="1" dirty="0">
              <a:solidFill>
                <a:prstClr val="black"/>
              </a:solidFill>
              <a:latin typeface="Arial"/>
              <a:ea typeface="DejaVu Sans"/>
              <a:cs typeface="DejaVu Sans"/>
            </a:endParaRPr>
          </a:p>
          <a:p>
            <a:pPr defTabSz="457200"/>
            <a:r>
              <a:rPr lang="de-DE" sz="1600" b="1" dirty="0">
                <a:solidFill>
                  <a:prstClr val="black"/>
                </a:solidFill>
                <a:latin typeface="Arial"/>
                <a:ea typeface="DejaVu Sans"/>
                <a:cs typeface="DejaVu Sans"/>
              </a:rPr>
              <a:t>	</a:t>
            </a:r>
            <a:endParaRPr b="1" dirty="0">
              <a:solidFill>
                <a:prstClr val="black"/>
              </a:solidFill>
              <a:latin typeface="Arial"/>
              <a:ea typeface="DejaVu Sans"/>
              <a:cs typeface="DejaVu Sans"/>
            </a:endParaRPr>
          </a:p>
          <a:p>
            <a:pPr defTabSz="457200"/>
            <a:r>
              <a:rPr lang="de-DE" sz="1600" b="1" dirty="0">
                <a:solidFill>
                  <a:prstClr val="black"/>
                </a:solidFill>
                <a:latin typeface="Arial"/>
                <a:ea typeface="DejaVu Sans"/>
                <a:cs typeface="DejaVu Sans"/>
              </a:rPr>
              <a:t>3. Plans for the Conjunction period:</a:t>
            </a:r>
            <a:endParaRPr b="1" dirty="0">
              <a:solidFill>
                <a:prstClr val="black"/>
              </a:solidFill>
              <a:latin typeface="Arial"/>
              <a:ea typeface="DejaVu Sans"/>
              <a:cs typeface="DejaVu Sans"/>
            </a:endParaRPr>
          </a:p>
          <a:p>
            <a:pPr defTabSz="457200"/>
            <a:r>
              <a:rPr lang="de-DE" sz="1600" b="1" dirty="0">
                <a:solidFill>
                  <a:prstClr val="black"/>
                </a:solidFill>
                <a:latin typeface="Arial"/>
                <a:ea typeface="DejaVu Sans"/>
                <a:cs typeface="DejaVu Sans"/>
              </a:rPr>
              <a:t>	</a:t>
            </a:r>
            <a:endParaRPr b="1" dirty="0">
              <a:solidFill>
                <a:prstClr val="black"/>
              </a:solidFill>
              <a:latin typeface="Arial"/>
              <a:ea typeface="DejaVu Sans"/>
              <a:cs typeface="DejaVu Sans"/>
            </a:endParaRPr>
          </a:p>
          <a:p>
            <a:pPr defTabSz="457200"/>
            <a:r>
              <a:rPr lang="de-DE" sz="1600" b="1" dirty="0">
                <a:solidFill>
                  <a:prstClr val="black"/>
                </a:solidFill>
                <a:latin typeface="Arial"/>
                <a:ea typeface="DejaVu Sans"/>
                <a:cs typeface="DejaVu Sans"/>
              </a:rPr>
              <a:t>	SEPT team </a:t>
            </a:r>
            <a:r>
              <a:rPr lang="de-DE" sz="1600" b="1" dirty="0" smtClean="0">
                <a:solidFill>
                  <a:prstClr val="black"/>
                </a:solidFill>
                <a:latin typeface="Arial"/>
                <a:ea typeface="DejaVu Sans"/>
                <a:cs typeface="DejaVu Sans"/>
              </a:rPr>
              <a:t>suggests that their </a:t>
            </a:r>
            <a:r>
              <a:rPr lang="de-DE" sz="1600" b="1" dirty="0">
                <a:solidFill>
                  <a:prstClr val="black"/>
                </a:solidFill>
                <a:latin typeface="Arial"/>
                <a:ea typeface="DejaVu Sans"/>
                <a:cs typeface="DejaVu Sans"/>
              </a:rPr>
              <a:t>instrument can be powered on every three </a:t>
            </a:r>
            <a:endParaRPr b="1" dirty="0">
              <a:solidFill>
                <a:prstClr val="black"/>
              </a:solidFill>
              <a:latin typeface="Arial"/>
              <a:ea typeface="DejaVu Sans"/>
              <a:cs typeface="DejaVu Sans"/>
            </a:endParaRPr>
          </a:p>
          <a:p>
            <a:pPr defTabSz="457200"/>
            <a:r>
              <a:rPr lang="de-DE" sz="1600" b="1" dirty="0">
                <a:solidFill>
                  <a:prstClr val="black"/>
                </a:solidFill>
                <a:latin typeface="Arial"/>
                <a:ea typeface="DejaVu Sans"/>
                <a:cs typeface="DejaVu Sans"/>
              </a:rPr>
              <a:t>	days to record data during the solar </a:t>
            </a:r>
            <a:r>
              <a:rPr lang="de-DE" sz="1600" b="1" dirty="0" smtClean="0">
                <a:solidFill>
                  <a:prstClr val="black"/>
                </a:solidFill>
                <a:latin typeface="Arial"/>
                <a:ea typeface="DejaVu Sans"/>
                <a:cs typeface="DejaVu Sans"/>
              </a:rPr>
              <a:t>conjunction, presenting the opportunity</a:t>
            </a:r>
          </a:p>
          <a:p>
            <a:pPr defTabSz="457200"/>
            <a:r>
              <a:rPr lang="de-DE" sz="1600" b="1" dirty="0" smtClean="0">
                <a:solidFill>
                  <a:prstClr val="black"/>
                </a:solidFill>
                <a:latin typeface="Arial"/>
                <a:ea typeface="DejaVu Sans"/>
                <a:cs typeface="DejaVu Sans"/>
              </a:rPr>
              <a:t>        </a:t>
            </a:r>
            <a:r>
              <a:rPr lang="de-DE" sz="1600" b="1" dirty="0">
                <a:solidFill>
                  <a:prstClr val="black"/>
                </a:solidFill>
                <a:latin typeface="Arial"/>
                <a:ea typeface="DejaVu Sans"/>
                <a:cs typeface="DejaVu Sans"/>
              </a:rPr>
              <a:t>to inter-calibrate the instruments (STA vs. STB</a:t>
            </a:r>
            <a:r>
              <a:rPr lang="de-DE" sz="1600" b="1" dirty="0" smtClean="0">
                <a:solidFill>
                  <a:prstClr val="black"/>
                </a:solidFill>
                <a:latin typeface="Arial"/>
                <a:ea typeface="DejaVu Sans"/>
                <a:cs typeface="DejaVu Sans"/>
              </a:rPr>
              <a:t>). </a:t>
            </a:r>
            <a:r>
              <a:rPr lang="de-DE" sz="1600" i="1" dirty="0" smtClean="0">
                <a:solidFill>
                  <a:prstClr val="black"/>
                </a:solidFill>
                <a:latin typeface="Arial"/>
                <a:ea typeface="DejaVu Sans"/>
                <a:cs typeface="DejaVu Sans"/>
              </a:rPr>
              <a:t>(my note: SEPT has not participated</a:t>
            </a:r>
          </a:p>
          <a:p>
            <a:pPr defTabSz="457200"/>
            <a:r>
              <a:rPr lang="de-DE" sz="1600" i="1" dirty="0" smtClean="0">
                <a:solidFill>
                  <a:prstClr val="black"/>
                </a:solidFill>
                <a:latin typeface="Arial"/>
                <a:ea typeface="DejaVu Sans"/>
                <a:cs typeface="DejaVu Sans"/>
              </a:rPr>
              <a:t>        in the recent SEP group discussions on the power cycling issues so this is a </a:t>
            </a:r>
          </a:p>
          <a:p>
            <a:pPr defTabSz="457200"/>
            <a:r>
              <a:rPr lang="de-DE" sz="1600" i="1" dirty="0" smtClean="0">
                <a:solidFill>
                  <a:prstClr val="black"/>
                </a:solidFill>
                <a:latin typeface="Arial"/>
                <a:ea typeface="DejaVu Sans"/>
                <a:cs typeface="DejaVu Sans"/>
              </a:rPr>
              <a:t>         unique perspective on the matter among the SEP group).</a:t>
            </a:r>
            <a:endParaRPr i="1" dirty="0">
              <a:solidFill>
                <a:prstClr val="black"/>
              </a:solidFill>
              <a:latin typeface="Arial"/>
              <a:ea typeface="DejaVu Sans"/>
              <a:cs typeface="DejaVu Sans"/>
            </a:endParaRPr>
          </a:p>
        </p:txBody>
      </p:sp>
      <p:sp>
        <p:nvSpPr>
          <p:cNvPr id="3" name="CustomShape 1"/>
          <p:cNvSpPr/>
          <p:nvPr/>
        </p:nvSpPr>
        <p:spPr>
          <a:xfrm>
            <a:off x="983282" y="0"/>
            <a:ext cx="7497516" cy="983373"/>
          </a:xfrm>
          <a:prstGeom prst="rect">
            <a:avLst/>
          </a:prstGeom>
        </p:spPr>
        <p:txBody>
          <a:bodyPr wrap="none" lIns="90000" tIns="45000" rIns="90000" bIns="45000"/>
          <a:lstStyle/>
          <a:p>
            <a:pPr algn="ctr" defTabSz="457200"/>
            <a:r>
              <a:rPr lang="de-DE" sz="2400" b="1" dirty="0">
                <a:solidFill>
                  <a:srgbClr val="000000"/>
                </a:solidFill>
                <a:latin typeface="Calibri"/>
                <a:ea typeface="DejaVu Sans"/>
                <a:cs typeface="DejaVu Sans"/>
              </a:rPr>
              <a:t>SEPT Status </a:t>
            </a:r>
            <a:r>
              <a:rPr lang="de-DE" sz="2400" b="1" dirty="0" smtClean="0">
                <a:solidFill>
                  <a:srgbClr val="000000"/>
                </a:solidFill>
                <a:latin typeface="Calibri"/>
                <a:ea typeface="DejaVu Sans"/>
                <a:cs typeface="DejaVu Sans"/>
              </a:rPr>
              <a:t>Report                   </a:t>
            </a:r>
          </a:p>
          <a:p>
            <a:pPr algn="ctr" defTabSz="457200"/>
            <a:r>
              <a:rPr lang="de-DE" sz="2000" b="1" dirty="0" smtClean="0">
                <a:solidFill>
                  <a:srgbClr val="000000"/>
                </a:solidFill>
                <a:latin typeface="Calibri"/>
                <a:ea typeface="DejaVu Sans"/>
                <a:cs typeface="DejaVu Sans"/>
              </a:rPr>
              <a:t>Andreas Klassen   CAU/Kiel    2014-03-11</a:t>
            </a:r>
            <a:endParaRPr lang="de-DE" sz="2000" b="1" dirty="0" smtClean="0">
              <a:solidFill>
                <a:prstClr val="black"/>
              </a:solidFill>
              <a:latin typeface="Arial"/>
              <a:ea typeface="DejaVu Sans"/>
              <a:cs typeface="DejaVu Sans"/>
            </a:endParaRPr>
          </a:p>
          <a:p>
            <a:pPr defTabSz="457200"/>
            <a:endParaRPr sz="2400" dirty="0">
              <a:solidFill>
                <a:prstClr val="black"/>
              </a:solidFill>
              <a:latin typeface="Arial"/>
              <a:ea typeface="DejaVu Sans"/>
              <a:cs typeface="DejaVu Sans"/>
            </a:endParaRPr>
          </a:p>
          <a:p>
            <a:pPr defTabSz="457200"/>
            <a:endParaRPr dirty="0">
              <a:solidFill>
                <a:prstClr val="black"/>
              </a:solidFill>
              <a:latin typeface="Arial"/>
              <a:ea typeface="DejaVu Sans"/>
              <a:cs typeface="DejaVu Sans"/>
            </a:endParaRPr>
          </a:p>
          <a:p>
            <a:pPr defTabSz="457200"/>
            <a:r>
              <a:rPr lang="de-DE" dirty="0" smtClean="0">
                <a:solidFill>
                  <a:srgbClr val="000000"/>
                </a:solidFill>
                <a:latin typeface="Calibri"/>
                <a:ea typeface="DejaVu Sans"/>
                <a:cs typeface="DejaVu Sans"/>
              </a:rPr>
              <a:t>-</a:t>
            </a:r>
            <a:endParaRPr dirty="0">
              <a:solidFill>
                <a:prstClr val="black"/>
              </a:solidFill>
              <a:latin typeface="Arial"/>
              <a:ea typeface="DejaVu Sans"/>
              <a:cs typeface="DejaVu Sans"/>
            </a:endParaRPr>
          </a:p>
        </p:txBody>
      </p:sp>
    </p:spTree>
    <p:extLst>
      <p:ext uri="{BB962C8B-B14F-4D97-AF65-F5344CB8AC3E}">
        <p14:creationId xmlns:p14="http://schemas.microsoft.com/office/powerpoint/2010/main" xmlns="" val="3918032873"/>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SEP-Suite Reductions in Bit-Rate</a:t>
            </a:r>
            <a:endParaRPr lang="en-US" dirty="0"/>
          </a:p>
        </p:txBody>
      </p:sp>
      <p:sp>
        <p:nvSpPr>
          <p:cNvPr id="3" name="Content Placeholder 2"/>
          <p:cNvSpPr>
            <a:spLocks noGrp="1"/>
          </p:cNvSpPr>
          <p:nvPr>
            <p:ph idx="1"/>
          </p:nvPr>
        </p:nvSpPr>
        <p:spPr/>
        <p:txBody>
          <a:bodyPr>
            <a:normAutofit/>
          </a:bodyPr>
          <a:lstStyle/>
          <a:p>
            <a:r>
              <a:rPr lang="en-US" sz="2000" dirty="0" smtClean="0"/>
              <a:t>During February 2013 we uploaded patches to the LET and SEP-Central flight software on both Ahead and Behind that reduces the science telemetry from the LET and SIT instruments during solar quiet times. During solar events, up to the full science telemetry allocation will still be telemetered. </a:t>
            </a:r>
            <a:r>
              <a:rPr lang="en-US" sz="2000" dirty="0"/>
              <a:t>T</a:t>
            </a:r>
            <a:r>
              <a:rPr lang="en-US" sz="2000" dirty="0" smtClean="0"/>
              <a:t>he new flight software filters out "</a:t>
            </a:r>
            <a:r>
              <a:rPr lang="en-US" sz="2000" dirty="0" err="1" smtClean="0"/>
              <a:t>livetime-stim</a:t>
            </a:r>
            <a:r>
              <a:rPr lang="en-US" sz="2000" dirty="0" smtClean="0"/>
              <a:t>" PHA calibration events from LET, and any empty PHA packets from SIT. These changes do not affect the science from these instruments.</a:t>
            </a:r>
          </a:p>
          <a:p>
            <a:r>
              <a:rPr lang="en-US" sz="2000" dirty="0" smtClean="0"/>
              <a:t>During a 40-day period starting 2013 Oct 27, these changes reduced the </a:t>
            </a:r>
            <a:r>
              <a:rPr lang="en-US" sz="2000" b="1" dirty="0" smtClean="0"/>
              <a:t>TOTAL</a:t>
            </a:r>
            <a:r>
              <a:rPr lang="en-US" sz="2000" dirty="0" smtClean="0"/>
              <a:t> telemetry from the SEP suite of instruments on Ahead by ~28% compared with the same period in previous years. This period is free of data gaps.</a:t>
            </a:r>
          </a:p>
          <a:p>
            <a:r>
              <a:rPr lang="en-US" sz="2000" dirty="0" smtClean="0"/>
              <a:t>During solar quiet times the telemetry reduction is ~46%</a:t>
            </a:r>
          </a:p>
        </p:txBody>
      </p:sp>
    </p:spTree>
    <p:extLst>
      <p:ext uri="{BB962C8B-B14F-4D97-AF65-F5344CB8AC3E}">
        <p14:creationId xmlns:p14="http://schemas.microsoft.com/office/powerpoint/2010/main" xmlns="" val="513942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STEREO MAG status in 2013</a:t>
            </a:r>
            <a:endParaRPr lang="en-US" dirty="0"/>
          </a:p>
        </p:txBody>
      </p:sp>
      <p:sp>
        <p:nvSpPr>
          <p:cNvPr id="5" name="Content Placeholder 4"/>
          <p:cNvSpPr>
            <a:spLocks noGrp="1"/>
          </p:cNvSpPr>
          <p:nvPr>
            <p:ph idx="1"/>
          </p:nvPr>
        </p:nvSpPr>
        <p:spPr>
          <a:xfrm>
            <a:off x="457200" y="1600200"/>
            <a:ext cx="8229600" cy="4648200"/>
          </a:xfrm>
        </p:spPr>
        <p:txBody>
          <a:bodyPr>
            <a:normAutofit fontScale="85000" lnSpcReduction="20000"/>
          </a:bodyPr>
          <a:lstStyle/>
          <a:p>
            <a:r>
              <a:rPr lang="en-US" dirty="0" smtClean="0"/>
              <a:t>The changes of zero level </a:t>
            </a:r>
            <a:r>
              <a:rPr lang="en-US" dirty="0"/>
              <a:t>over the last </a:t>
            </a:r>
            <a:r>
              <a:rPr lang="en-US" dirty="0" smtClean="0"/>
              <a:t>year are within 1 </a:t>
            </a:r>
            <a:r>
              <a:rPr lang="en-US" dirty="0" err="1" smtClean="0"/>
              <a:t>nT</a:t>
            </a:r>
            <a:r>
              <a:rPr lang="en-US" dirty="0" smtClean="0"/>
              <a:t> for </a:t>
            </a:r>
            <a:r>
              <a:rPr lang="en-US" dirty="0"/>
              <a:t>all three </a:t>
            </a:r>
            <a:r>
              <a:rPr lang="en-US" dirty="0" smtClean="0"/>
              <a:t>components in both STA and STB.</a:t>
            </a:r>
          </a:p>
          <a:p>
            <a:endParaRPr lang="en-US" sz="900" dirty="0" smtClean="0"/>
          </a:p>
          <a:p>
            <a:r>
              <a:rPr lang="en-US" dirty="0" smtClean="0"/>
              <a:t>Decline in burst model data: data up to </a:t>
            </a:r>
            <a:r>
              <a:rPr lang="en-US" dirty="0" err="1" smtClean="0"/>
              <a:t>doy</a:t>
            </a:r>
            <a:r>
              <a:rPr lang="en-US" dirty="0" smtClean="0"/>
              <a:t> 009</a:t>
            </a:r>
          </a:p>
          <a:p>
            <a:pPr lvl="1"/>
            <a:r>
              <a:rPr lang="en-US" dirty="0" smtClean="0"/>
              <a:t>STA: 5 to 25 minutes data recorded in 6 days</a:t>
            </a:r>
          </a:p>
          <a:p>
            <a:pPr lvl="1"/>
            <a:r>
              <a:rPr lang="en-US" dirty="0" smtClean="0"/>
              <a:t>STB: 35 to 145 minutes data recorded in 9 days</a:t>
            </a:r>
          </a:p>
          <a:p>
            <a:endParaRPr lang="en-US" sz="900" dirty="0" smtClean="0"/>
          </a:p>
          <a:p>
            <a:r>
              <a:rPr lang="en-US" dirty="0" smtClean="0"/>
              <a:t>Data production:</a:t>
            </a:r>
          </a:p>
          <a:p>
            <a:pPr lvl="1"/>
            <a:r>
              <a:rPr lang="en-US" dirty="0" smtClean="0"/>
              <a:t>At the end of the month we wait 30 days and download one month of data (to allow the files to be finalized at APL) and process the month as quickly as possible (about 2 weeks). So generally we are never more than 2.5 months behind real time.</a:t>
            </a:r>
          </a:p>
          <a:p>
            <a:endParaRPr lang="en-US" dirty="0"/>
          </a:p>
        </p:txBody>
      </p:sp>
    </p:spTree>
    <p:extLst>
      <p:ext uri="{BB962C8B-B14F-4D97-AF65-F5344CB8AC3E}">
        <p14:creationId xmlns:p14="http://schemas.microsoft.com/office/powerpoint/2010/main" xmlns="" val="4247990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z="3600" dirty="0" smtClean="0"/>
              <a:t> </a:t>
            </a:r>
            <a:r>
              <a:rPr lang="en-US" sz="3200" dirty="0" smtClean="0"/>
              <a:t>Supplementary Data Report </a:t>
            </a:r>
            <a:br>
              <a:rPr lang="en-US" sz="3200" dirty="0" smtClean="0"/>
            </a:br>
            <a:r>
              <a:rPr lang="en-US" sz="3200" dirty="0" smtClean="0"/>
              <a:t>(from </a:t>
            </a:r>
            <a:r>
              <a:rPr lang="en-US" sz="3200" dirty="0" err="1" smtClean="0"/>
              <a:t>Lan</a:t>
            </a:r>
            <a:r>
              <a:rPr lang="en-US" sz="3200" dirty="0" smtClean="0"/>
              <a:t> </a:t>
            </a:r>
            <a:r>
              <a:rPr lang="en-US" sz="3200" dirty="0" err="1" smtClean="0"/>
              <a:t>Jian</a:t>
            </a:r>
            <a:r>
              <a:rPr lang="en-US" sz="3200" dirty="0" smtClean="0"/>
              <a:t>, UMD)</a:t>
            </a:r>
            <a:endParaRPr lang="en-US" sz="3600" dirty="0"/>
          </a:p>
        </p:txBody>
      </p:sp>
      <p:sp>
        <p:nvSpPr>
          <p:cNvPr id="3" name="Content Placeholder 2"/>
          <p:cNvSpPr>
            <a:spLocks noGrp="1"/>
          </p:cNvSpPr>
          <p:nvPr>
            <p:ph idx="1"/>
          </p:nvPr>
        </p:nvSpPr>
        <p:spPr>
          <a:xfrm>
            <a:off x="304800" y="1295400"/>
            <a:ext cx="8382000" cy="5181600"/>
          </a:xfrm>
        </p:spPr>
        <p:txBody>
          <a:bodyPr>
            <a:normAutofit/>
          </a:bodyPr>
          <a:lstStyle/>
          <a:p>
            <a:pPr>
              <a:buNone/>
            </a:pPr>
            <a:r>
              <a:rPr lang="en-US" dirty="0" smtClean="0"/>
              <a:t>Update on Level 3 event lists at UCLA/STEREO site </a:t>
            </a:r>
          </a:p>
          <a:p>
            <a:pPr lvl="1"/>
            <a:r>
              <a:rPr lang="en-US" dirty="0" smtClean="0"/>
              <a:t>Lists of interplanetary coronal mass ejections, stream interaction regions, and interplanetary shocks are updated to 12/31/2012 for both s/c. </a:t>
            </a:r>
            <a:r>
              <a:rPr lang="en-US" dirty="0" err="1" smtClean="0"/>
              <a:t>Lan</a:t>
            </a:r>
            <a:r>
              <a:rPr lang="en-US" dirty="0" smtClean="0"/>
              <a:t> Jian has started the survey of 2013 events, will continue working on it and update it soon </a:t>
            </a:r>
          </a:p>
          <a:p>
            <a:pPr lvl="1"/>
            <a:r>
              <a:rPr lang="en-US" dirty="0" smtClean="0"/>
              <a:t>List of solar energetic particle events from HET is updated to 9/30/2013 for both s/c</a:t>
            </a:r>
          </a:p>
          <a:p>
            <a:pPr lvl="1">
              <a:buNone/>
            </a:pPr>
            <a:endParaRPr lang="en-US" dirty="0" smtClean="0"/>
          </a:p>
          <a:p>
            <a:pPr lvl="1"/>
            <a:endParaRPr lang="en-US" dirty="0" smtClean="0"/>
          </a:p>
          <a:p>
            <a:pPr>
              <a:buNone/>
            </a:pPr>
            <a:endParaRPr lang="en-US" sz="1000" dirty="0" smtClean="0"/>
          </a:p>
          <a:p>
            <a:pPr>
              <a:buNone/>
            </a:pPr>
            <a:endParaRPr lang="en-US" sz="1000" dirty="0" smtClean="0"/>
          </a:p>
        </p:txBody>
      </p:sp>
    </p:spTree>
    <p:extLst>
      <p:ext uri="{BB962C8B-B14F-4D97-AF65-F5344CB8AC3E}">
        <p14:creationId xmlns:p14="http://schemas.microsoft.com/office/powerpoint/2010/main" xmlns="" val="3203919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0"/>
            <a:ext cx="8229600" cy="1143000"/>
          </a:xfrm>
        </p:spPr>
        <p:txBody>
          <a:bodyPr/>
          <a:lstStyle/>
          <a:p>
            <a:r>
              <a:rPr lang="en-US" sz="3600" dirty="0" smtClean="0"/>
              <a:t>IMPACT Instrument Status Summary</a:t>
            </a:r>
          </a:p>
        </p:txBody>
      </p:sp>
      <p:sp>
        <p:nvSpPr>
          <p:cNvPr id="4099" name="Rectangle 3"/>
          <p:cNvSpPr>
            <a:spLocks noGrp="1" noChangeArrowheads="1"/>
          </p:cNvSpPr>
          <p:nvPr>
            <p:ph type="body" idx="4294967295"/>
          </p:nvPr>
        </p:nvSpPr>
        <p:spPr>
          <a:xfrm>
            <a:off x="457200" y="2332037"/>
            <a:ext cx="8229600" cy="4525963"/>
          </a:xfrm>
        </p:spPr>
        <p:txBody>
          <a:bodyPr/>
          <a:lstStyle/>
          <a:p>
            <a:pPr>
              <a:lnSpc>
                <a:spcPct val="90000"/>
              </a:lnSpc>
            </a:pPr>
            <a:r>
              <a:rPr lang="en-US" sz="2400" dirty="0" smtClean="0"/>
              <a:t>MAG experienced a SEL on Feb 20, 2014, on STB which was recovered on Feb 25 (see following slide)</a:t>
            </a:r>
          </a:p>
          <a:p>
            <a:pPr>
              <a:lnSpc>
                <a:spcPct val="90000"/>
              </a:lnSpc>
            </a:pPr>
            <a:r>
              <a:rPr lang="en-US" sz="2400" dirty="0" smtClean="0"/>
              <a:t>MAG offsets slowly drifting but manageable.</a:t>
            </a:r>
          </a:p>
          <a:p>
            <a:pPr>
              <a:lnSpc>
                <a:spcPct val="90000"/>
              </a:lnSpc>
            </a:pPr>
            <a:r>
              <a:rPr lang="en-US" sz="2400" dirty="0" smtClean="0"/>
              <a:t>STE-D has been functioning normally.</a:t>
            </a:r>
          </a:p>
          <a:p>
            <a:pPr>
              <a:lnSpc>
                <a:spcPct val="90000"/>
              </a:lnSpc>
            </a:pPr>
            <a:r>
              <a:rPr lang="en-US" sz="2400" dirty="0" smtClean="0"/>
              <a:t>SWEA has been functioning nominally. The SWEA 3D distribution cadence was changed from 20s to 30s in Nov 2013 in order to reduce total telemetry in anticipation of DSN time shortages in the following months.</a:t>
            </a:r>
          </a:p>
          <a:p>
            <a:pPr>
              <a:lnSpc>
                <a:spcPct val="90000"/>
              </a:lnSpc>
            </a:pPr>
            <a:r>
              <a:rPr lang="en-US" sz="2400" dirty="0" smtClean="0"/>
              <a:t>SEP suite functioning nominally except for an SEPT </a:t>
            </a:r>
            <a:r>
              <a:rPr lang="en-US" sz="2400" dirty="0" err="1" smtClean="0"/>
              <a:t>latchup</a:t>
            </a:r>
            <a:r>
              <a:rPr lang="en-US" sz="2400" dirty="0" smtClean="0"/>
              <a:t> on Dec 4, 2013 (recovered) and some elective reprogramming (details below)</a:t>
            </a:r>
          </a:p>
        </p:txBody>
      </p:sp>
      <p:sp>
        <p:nvSpPr>
          <p:cNvPr id="4" name="TextBox 3"/>
          <p:cNvSpPr txBox="1"/>
          <p:nvPr/>
        </p:nvSpPr>
        <p:spPr>
          <a:xfrm>
            <a:off x="304800" y="990600"/>
            <a:ext cx="8681031" cy="1200329"/>
          </a:xfrm>
          <a:prstGeom prst="rect">
            <a:avLst/>
          </a:prstGeom>
          <a:noFill/>
        </p:spPr>
        <p:txBody>
          <a:bodyPr wrap="none" rtlCol="0">
            <a:spAutoFit/>
          </a:bodyPr>
          <a:lstStyle/>
          <a:p>
            <a:r>
              <a:rPr lang="en-US" sz="2400" i="1" dirty="0" smtClean="0"/>
              <a:t>IMPACT’s seven instrument suite has functioned nominally</a:t>
            </a:r>
          </a:p>
          <a:p>
            <a:r>
              <a:rPr lang="en-US" sz="2400" i="1" dirty="0" smtClean="0"/>
              <a:t>since the previous SWG, with the exception of a notable MAG </a:t>
            </a:r>
          </a:p>
          <a:p>
            <a:r>
              <a:rPr lang="en-US" sz="2400" i="1" dirty="0" smtClean="0"/>
              <a:t>event described below- from which recovery was complete.</a:t>
            </a:r>
            <a:endParaRPr lang="en-US" sz="24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Selected IMPACT </a:t>
            </a:r>
            <a:r>
              <a:rPr lang="en-US" dirty="0" smtClean="0"/>
              <a:t>Science Updates</a:t>
            </a:r>
            <a:endParaRPr lang="en-US" dirty="0"/>
          </a:p>
        </p:txBody>
      </p:sp>
      <p:sp>
        <p:nvSpPr>
          <p:cNvPr id="3" name="Subtitle 2"/>
          <p:cNvSpPr>
            <a:spLocks noGrp="1"/>
          </p:cNvSpPr>
          <p:nvPr>
            <p:ph type="subTitle" idx="1"/>
          </p:nvPr>
        </p:nvSpPr>
        <p:spPr/>
        <p:txBody>
          <a:bodyPr/>
          <a:lstStyle/>
          <a:p>
            <a:r>
              <a:rPr lang="en-US" dirty="0" smtClean="0"/>
              <a:t>(all)</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458200" cy="868362"/>
          </a:xfrm>
        </p:spPr>
        <p:txBody>
          <a:bodyPr>
            <a:noAutofit/>
          </a:bodyPr>
          <a:lstStyle/>
          <a:p>
            <a:r>
              <a:rPr lang="en-US" sz="3200" dirty="0" smtClean="0"/>
              <a:t>Statistics of STEREO In-situ Events through 2012 showing activity increase (L.K. </a:t>
            </a:r>
            <a:r>
              <a:rPr lang="en-US" sz="3200" dirty="0" err="1" smtClean="0"/>
              <a:t>Jian</a:t>
            </a:r>
            <a:r>
              <a:rPr lang="en-US" sz="3200" dirty="0" smtClean="0"/>
              <a:t>) </a:t>
            </a:r>
            <a:endParaRPr lang="en-US" sz="3200" dirty="0"/>
          </a:p>
        </p:txBody>
      </p:sp>
      <p:pic>
        <p:nvPicPr>
          <p:cNvPr id="11" name="Content Placeholder 10"/>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762000" y="1055556"/>
            <a:ext cx="3505200" cy="5573843"/>
          </a:xfrm>
        </p:spPr>
      </p:pic>
      <p:pic>
        <p:nvPicPr>
          <p:cNvPr id="12" name="Content Placeholder 11"/>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724400" y="1055558"/>
            <a:ext cx="3507136" cy="5573842"/>
          </a:xfrm>
        </p:spPr>
      </p:pic>
      <p:sp>
        <p:nvSpPr>
          <p:cNvPr id="13" name="TextBox 12"/>
          <p:cNvSpPr txBox="1"/>
          <p:nvPr/>
        </p:nvSpPr>
        <p:spPr>
          <a:xfrm>
            <a:off x="7391400" y="990600"/>
            <a:ext cx="518091" cy="307777"/>
          </a:xfrm>
          <a:prstGeom prst="rect">
            <a:avLst/>
          </a:prstGeom>
          <a:noFill/>
        </p:spPr>
        <p:txBody>
          <a:bodyPr wrap="none" rtlCol="0">
            <a:spAutoFit/>
          </a:bodyPr>
          <a:lstStyle/>
          <a:p>
            <a:r>
              <a:rPr lang="en-US" sz="1400" dirty="0" smtClean="0"/>
              <a:t>(SIR)</a:t>
            </a:r>
            <a:endParaRPr lang="en-US" sz="1400" dirty="0"/>
          </a:p>
        </p:txBody>
      </p:sp>
    </p:spTree>
    <p:extLst>
      <p:ext uri="{BB962C8B-B14F-4D97-AF65-F5344CB8AC3E}">
        <p14:creationId xmlns:p14="http://schemas.microsoft.com/office/powerpoint/2010/main" xmlns="" val="4135843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215" y="152400"/>
            <a:ext cx="8458200" cy="685800"/>
          </a:xfrm>
        </p:spPr>
        <p:txBody>
          <a:bodyPr>
            <a:noAutofit/>
          </a:bodyPr>
          <a:lstStyle/>
          <a:p>
            <a:r>
              <a:rPr lang="en-US" sz="3200" dirty="0" smtClean="0"/>
              <a:t>Comparison with ICME statistics of previous cycle (L1 data) (L.K. </a:t>
            </a:r>
            <a:r>
              <a:rPr lang="en-US" sz="3200" dirty="0" err="1" smtClean="0"/>
              <a:t>Jian</a:t>
            </a:r>
            <a:r>
              <a:rPr lang="en-US" sz="3200" dirty="0" smtClean="0"/>
              <a:t>)</a:t>
            </a:r>
            <a:endParaRPr lang="en-US" sz="32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838200" y="914400"/>
            <a:ext cx="4826198" cy="5562601"/>
          </a:xfrm>
        </p:spPr>
      </p:pic>
      <p:sp>
        <p:nvSpPr>
          <p:cNvPr id="6" name="TextBox 5"/>
          <p:cNvSpPr txBox="1"/>
          <p:nvPr/>
        </p:nvSpPr>
        <p:spPr>
          <a:xfrm>
            <a:off x="5763665" y="1764268"/>
            <a:ext cx="2545377" cy="369332"/>
          </a:xfrm>
          <a:prstGeom prst="rect">
            <a:avLst/>
          </a:prstGeom>
          <a:noFill/>
        </p:spPr>
        <p:txBody>
          <a:bodyPr wrap="none" rtlCol="0">
            <a:spAutoFit/>
          </a:bodyPr>
          <a:lstStyle/>
          <a:p>
            <a:r>
              <a:rPr lang="en-US" dirty="0" smtClean="0"/>
              <a:t>similar amount of ICMEs</a:t>
            </a:r>
            <a:endParaRPr lang="en-US" dirty="0"/>
          </a:p>
        </p:txBody>
      </p:sp>
      <p:sp>
        <p:nvSpPr>
          <p:cNvPr id="7" name="TextBox 6"/>
          <p:cNvSpPr txBox="1"/>
          <p:nvPr/>
        </p:nvSpPr>
        <p:spPr>
          <a:xfrm>
            <a:off x="5943600" y="2749979"/>
            <a:ext cx="2634183" cy="369332"/>
          </a:xfrm>
          <a:prstGeom prst="rect">
            <a:avLst/>
          </a:prstGeom>
          <a:noFill/>
        </p:spPr>
        <p:txBody>
          <a:bodyPr wrap="none" rtlCol="0">
            <a:spAutoFit/>
          </a:bodyPr>
          <a:lstStyle/>
          <a:p>
            <a:r>
              <a:rPr lang="en-US" dirty="0" smtClean="0"/>
              <a:t>lower shock rate and size</a:t>
            </a:r>
            <a:endParaRPr lang="en-US" dirty="0"/>
          </a:p>
        </p:txBody>
      </p:sp>
      <p:sp>
        <p:nvSpPr>
          <p:cNvPr id="8" name="TextBox 7"/>
          <p:cNvSpPr txBox="1"/>
          <p:nvPr/>
        </p:nvSpPr>
        <p:spPr>
          <a:xfrm>
            <a:off x="5749181" y="5193268"/>
            <a:ext cx="3241593" cy="369332"/>
          </a:xfrm>
          <a:prstGeom prst="rect">
            <a:avLst/>
          </a:prstGeom>
          <a:noFill/>
        </p:spPr>
        <p:txBody>
          <a:bodyPr wrap="none" rtlCol="0">
            <a:spAutoFit/>
          </a:bodyPr>
          <a:lstStyle/>
          <a:p>
            <a:r>
              <a:rPr lang="en-US" dirty="0" smtClean="0"/>
              <a:t>weaker maximum magnetic field</a:t>
            </a:r>
            <a:endParaRPr lang="en-US" dirty="0"/>
          </a:p>
        </p:txBody>
      </p:sp>
      <p:sp>
        <p:nvSpPr>
          <p:cNvPr id="9" name="TextBox 8"/>
          <p:cNvSpPr txBox="1"/>
          <p:nvPr/>
        </p:nvSpPr>
        <p:spPr>
          <a:xfrm>
            <a:off x="5687465" y="1034534"/>
            <a:ext cx="3227935" cy="369332"/>
          </a:xfrm>
          <a:prstGeom prst="rect">
            <a:avLst/>
          </a:prstGeom>
          <a:noFill/>
        </p:spPr>
        <p:txBody>
          <a:bodyPr wrap="none" rtlCol="0">
            <a:spAutoFit/>
          </a:bodyPr>
          <a:lstStyle/>
          <a:p>
            <a:r>
              <a:rPr lang="en-US" dirty="0" smtClean="0"/>
              <a:t>In comparison with solar max 23</a:t>
            </a:r>
            <a:endParaRPr lang="en-US" dirty="0"/>
          </a:p>
        </p:txBody>
      </p:sp>
      <p:cxnSp>
        <p:nvCxnSpPr>
          <p:cNvPr id="11" name="Straight Connector 10"/>
          <p:cNvCxnSpPr/>
          <p:nvPr/>
        </p:nvCxnSpPr>
        <p:spPr>
          <a:xfrm>
            <a:off x="5763665" y="2590800"/>
            <a:ext cx="179935"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763665" y="3048000"/>
            <a:ext cx="179935"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52785" y="3786699"/>
            <a:ext cx="2624180" cy="369332"/>
          </a:xfrm>
          <a:prstGeom prst="rect">
            <a:avLst/>
          </a:prstGeom>
          <a:noFill/>
        </p:spPr>
        <p:txBody>
          <a:bodyPr wrap="none" rtlCol="0">
            <a:spAutoFit/>
          </a:bodyPr>
          <a:lstStyle/>
          <a:p>
            <a:r>
              <a:rPr lang="en-US" dirty="0" smtClean="0"/>
              <a:t>slower propagation speed</a:t>
            </a:r>
            <a:endParaRPr lang="en-US" dirty="0"/>
          </a:p>
        </p:txBody>
      </p:sp>
    </p:spTree>
    <p:extLst>
      <p:ext uri="{BB962C8B-B14F-4D97-AF65-F5344CB8AC3E}">
        <p14:creationId xmlns:p14="http://schemas.microsoft.com/office/powerpoint/2010/main" xmlns="" val="3557821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916" y="228600"/>
            <a:ext cx="8829084" cy="461665"/>
          </a:xfrm>
          <a:prstGeom prst="rect">
            <a:avLst/>
          </a:prstGeom>
          <a:noFill/>
        </p:spPr>
        <p:txBody>
          <a:bodyPr wrap="none" rtlCol="0">
            <a:spAutoFit/>
          </a:bodyPr>
          <a:lstStyle/>
          <a:p>
            <a:r>
              <a:rPr lang="en-US" sz="2400" dirty="0" smtClean="0"/>
              <a:t>Update on Solar Cycle ICME Magnetic ‘Polarities’ (Yan Li, SSL)</a:t>
            </a:r>
            <a:endParaRPr lang="en-US" sz="2400" dirty="0"/>
          </a:p>
        </p:txBody>
      </p:sp>
      <p:pic>
        <p:nvPicPr>
          <p:cNvPr id="3" name="Picture 2" descr="mc76-13pvo.omni.ace.str.png"/>
          <p:cNvPicPr>
            <a:picLocks noChangeAspect="1"/>
          </p:cNvPicPr>
          <p:nvPr/>
        </p:nvPicPr>
        <p:blipFill>
          <a:blip r:embed="rId2" cstate="print"/>
          <a:stretch>
            <a:fillRect/>
          </a:stretch>
        </p:blipFill>
        <p:spPr>
          <a:xfrm>
            <a:off x="0" y="685800"/>
            <a:ext cx="8787540" cy="592531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304800" y="0"/>
            <a:ext cx="8616461" cy="717119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Recent</a:t>
            </a:r>
            <a:r>
              <a:rPr kumimoji="0" lang="en-US" sz="2000" b="0" i="0" u="none" strike="noStrike" cap="none" normalizeH="0" dirty="0" smtClean="0">
                <a:ln>
                  <a:noFill/>
                </a:ln>
                <a:solidFill>
                  <a:schemeClr val="tx1"/>
                </a:solidFill>
                <a:effectLst/>
                <a:latin typeface="Arial" charset="0"/>
                <a:cs typeface="Arial" charset="0"/>
              </a:rPr>
              <a:t> </a:t>
            </a:r>
            <a:r>
              <a:rPr kumimoji="0" lang="en-US" sz="2000" b="0" i="0" u="none" strike="noStrike" cap="none" normalizeH="0" baseline="0" dirty="0" smtClean="0">
                <a:ln>
                  <a:noFill/>
                </a:ln>
                <a:solidFill>
                  <a:schemeClr val="tx1"/>
                </a:solidFill>
                <a:effectLst/>
                <a:latin typeface="Arial" charset="0"/>
                <a:cs typeface="Arial" charset="0"/>
              </a:rPr>
              <a:t>Nature Communications | Article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Observations of an extreme storm in interplanetary space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 caused by successive coronal mass ejections</a:t>
            </a:r>
          </a:p>
          <a:p>
            <a:pPr marL="0" marR="0" lvl="0" indent="0" algn="l" defTabSz="914400" rtl="0" eaLnBrk="0" fontAlgn="base" latinLnBrk="0" hangingPunct="0">
              <a:lnSpc>
                <a:spcPct val="100000"/>
              </a:lnSpc>
              <a:spcBef>
                <a:spcPct val="0"/>
              </a:spcBef>
              <a:spcAft>
                <a:spcPct val="0"/>
              </a:spcAft>
              <a:buClrTx/>
              <a:buSzTx/>
              <a:buFontTx/>
              <a:buNone/>
              <a:tabLst/>
            </a:pPr>
            <a:r>
              <a:rPr lang="en-US" i="1" dirty="0" smtClean="0">
                <a:latin typeface="Arial" charset="0"/>
                <a:cs typeface="Arial" charset="0"/>
              </a:rPr>
              <a:t>..Attributes importance of the July 2012 STA event to a combination of m</a:t>
            </a:r>
            <a:r>
              <a:rPr kumimoji="0" lang="en-US" i="1" u="none" strike="noStrike" cap="none" normalizeH="0" baseline="0" dirty="0" smtClean="0">
                <a:ln>
                  <a:noFill/>
                </a:ln>
                <a:solidFill>
                  <a:schemeClr val="tx1"/>
                </a:solidFill>
                <a:effectLst/>
                <a:latin typeface="Arial" charset="0"/>
                <a:cs typeface="Arial" charset="0"/>
              </a:rPr>
              <a:t>ultiple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i="1" u="none" strike="noStrike" cap="none" normalizeH="0" dirty="0" smtClean="0">
                <a:ln>
                  <a:noFill/>
                </a:ln>
                <a:solidFill>
                  <a:schemeClr val="tx1"/>
                </a:solidFill>
                <a:effectLst/>
                <a:latin typeface="Arial" charset="0"/>
                <a:cs typeface="Arial" charset="0"/>
              </a:rPr>
              <a:t> coronal eruptions from the same region, including an earlier one</a:t>
            </a:r>
            <a:r>
              <a:rPr lang="en-US" i="1" baseline="0" dirty="0" smtClean="0">
                <a:latin typeface="Arial" charset="0"/>
                <a:cs typeface="Arial" charset="0"/>
              </a:rPr>
              <a:t> that cleared </a:t>
            </a:r>
          </a:p>
          <a:p>
            <a:pPr marL="0" marR="0" lvl="0" indent="0" algn="l" defTabSz="914400" rtl="0" eaLnBrk="0" fontAlgn="base" latinLnBrk="0" hangingPunct="0">
              <a:lnSpc>
                <a:spcPct val="100000"/>
              </a:lnSpc>
              <a:spcBef>
                <a:spcPct val="0"/>
              </a:spcBef>
              <a:spcAft>
                <a:spcPct val="0"/>
              </a:spcAft>
              <a:buClrTx/>
              <a:buSzTx/>
              <a:buFontTx/>
              <a:buNone/>
              <a:tabLst/>
            </a:pPr>
            <a:r>
              <a:rPr lang="en-US" i="1" dirty="0" smtClean="0">
                <a:latin typeface="Arial" charset="0"/>
                <a:cs typeface="Arial" charset="0"/>
              </a:rPr>
              <a:t> </a:t>
            </a:r>
            <a:r>
              <a:rPr lang="en-US" i="1" baseline="0" dirty="0" smtClean="0">
                <a:latin typeface="Arial" charset="0"/>
                <a:cs typeface="Arial" charset="0"/>
              </a:rPr>
              <a:t>out the space ahead.</a:t>
            </a:r>
            <a:endParaRPr kumimoji="0" lang="en-US" i="1"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sz="2000" b="1" dirty="0" smtClean="0">
                <a:solidFill>
                  <a:srgbClr val="FF0000"/>
                </a:solidFill>
                <a:latin typeface="Arial" charset="0"/>
                <a:cs typeface="Arial" charset="0"/>
              </a:rPr>
              <a:t>Ying Liu</a:t>
            </a:r>
          </a:p>
          <a:p>
            <a:pPr marL="0" marR="0" lvl="0" indent="0" algn="l" defTabSz="914400" rtl="0" eaLnBrk="0" fontAlgn="base" latinLnBrk="0" hangingPunct="0">
              <a:lnSpc>
                <a:spcPct val="100000"/>
              </a:lnSpc>
              <a:spcBef>
                <a:spcPct val="0"/>
              </a:spcBef>
              <a:spcAft>
                <a:spcPct val="0"/>
              </a:spcAft>
              <a:buClrTx/>
              <a:buSzTx/>
              <a:tabLst/>
            </a:pPr>
            <a:r>
              <a:rPr kumimoji="0" lang="en-US" sz="1800" b="0" i="0" u="none" strike="noStrike" cap="none" normalizeH="0" baseline="0" dirty="0" smtClean="0">
                <a:ln>
                  <a:noFill/>
                </a:ln>
                <a:effectLst/>
                <a:latin typeface="Arial" charset="0"/>
                <a:cs typeface="Arial" charset="0"/>
              </a:rPr>
              <a:t>Other Coauthors: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hlinkClick r:id="rId2"/>
              </a:rPr>
              <a:t>Janet G. </a:t>
            </a:r>
            <a:r>
              <a:rPr kumimoji="0" lang="en-US" sz="1800" b="0" i="0" u="none" strike="noStrike" cap="none" normalizeH="0" baseline="0" dirty="0" err="1" smtClean="0">
                <a:ln>
                  <a:noFill/>
                </a:ln>
                <a:solidFill>
                  <a:schemeClr val="tx1"/>
                </a:solidFill>
                <a:effectLst/>
                <a:latin typeface="Arial" charset="0"/>
                <a:cs typeface="Arial" charset="0"/>
                <a:hlinkClick r:id="rId2"/>
              </a:rPr>
              <a:t>Luhmann</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err="1" smtClean="0">
                <a:ln>
                  <a:noFill/>
                </a:ln>
                <a:solidFill>
                  <a:schemeClr val="tx1"/>
                </a:solidFill>
                <a:effectLst/>
                <a:latin typeface="Arial" charset="0"/>
                <a:cs typeface="Arial" charset="0"/>
                <a:hlinkClick r:id="rId2"/>
              </a:rPr>
              <a:t>Primož</a:t>
            </a:r>
            <a:r>
              <a:rPr kumimoji="0" lang="en-US" sz="1800" b="0" i="0" u="none" strike="noStrike" cap="none" normalizeH="0" baseline="0" dirty="0" smtClean="0">
                <a:ln>
                  <a:noFill/>
                </a:ln>
                <a:solidFill>
                  <a:schemeClr val="tx1"/>
                </a:solidFill>
                <a:effectLst/>
                <a:latin typeface="Arial" charset="0"/>
                <a:cs typeface="Arial" charset="0"/>
                <a:hlinkClick r:id="rId2"/>
              </a:rPr>
              <a:t> </a:t>
            </a:r>
            <a:r>
              <a:rPr kumimoji="0" lang="en-US" sz="1800" b="0" i="0" u="none" strike="noStrike" cap="none" normalizeH="0" baseline="0" dirty="0" err="1" smtClean="0">
                <a:ln>
                  <a:noFill/>
                </a:ln>
                <a:solidFill>
                  <a:schemeClr val="tx1"/>
                </a:solidFill>
                <a:effectLst/>
                <a:latin typeface="Arial" charset="0"/>
                <a:cs typeface="Arial" charset="0"/>
                <a:hlinkClick r:id="rId2"/>
              </a:rPr>
              <a:t>Kajdič</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hlinkClick r:id="rId2"/>
              </a:rPr>
              <a:t>Emilia K.J. </a:t>
            </a:r>
            <a:r>
              <a:rPr kumimoji="0" lang="en-US" sz="1800" b="0" i="0" u="none" strike="noStrike" cap="none" normalizeH="0" baseline="0" dirty="0" err="1" smtClean="0">
                <a:ln>
                  <a:noFill/>
                </a:ln>
                <a:solidFill>
                  <a:schemeClr val="tx1"/>
                </a:solidFill>
                <a:effectLst/>
                <a:latin typeface="Arial" charset="0"/>
                <a:cs typeface="Arial" charset="0"/>
                <a:hlinkClick r:id="rId2"/>
              </a:rPr>
              <a:t>Kilpua</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err="1" smtClean="0">
                <a:ln>
                  <a:noFill/>
                </a:ln>
                <a:solidFill>
                  <a:schemeClr val="tx1"/>
                </a:solidFill>
                <a:effectLst/>
                <a:latin typeface="Arial" charset="0"/>
                <a:cs typeface="Arial" charset="0"/>
                <a:hlinkClick r:id="rId2"/>
              </a:rPr>
              <a:t>Noé</a:t>
            </a:r>
            <a:r>
              <a:rPr kumimoji="0" lang="en-US" sz="1800" b="0" i="0" u="none" strike="noStrike" cap="none" normalizeH="0" baseline="0" dirty="0" smtClean="0">
                <a:ln>
                  <a:noFill/>
                </a:ln>
                <a:solidFill>
                  <a:schemeClr val="tx1"/>
                </a:solidFill>
                <a:effectLst/>
                <a:latin typeface="Arial" charset="0"/>
                <a:cs typeface="Arial" charset="0"/>
                <a:hlinkClick r:id="rId2"/>
              </a:rPr>
              <a:t> </a:t>
            </a:r>
            <a:r>
              <a:rPr kumimoji="0" lang="en-US" sz="1800" b="0" i="0" u="none" strike="noStrike" cap="none" normalizeH="0" baseline="0" dirty="0" err="1" smtClean="0">
                <a:ln>
                  <a:noFill/>
                </a:ln>
                <a:solidFill>
                  <a:schemeClr val="tx1"/>
                </a:solidFill>
                <a:effectLst/>
                <a:latin typeface="Arial" charset="0"/>
                <a:cs typeface="Arial" charset="0"/>
                <a:hlinkClick r:id="rId2"/>
              </a:rPr>
              <a:t>Lugaz</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err="1" smtClean="0">
                <a:ln>
                  <a:noFill/>
                </a:ln>
                <a:solidFill>
                  <a:schemeClr val="tx1"/>
                </a:solidFill>
                <a:effectLst/>
                <a:latin typeface="Arial" charset="0"/>
                <a:cs typeface="Arial" charset="0"/>
                <a:hlinkClick r:id="rId2"/>
              </a:rPr>
              <a:t>Nariaki</a:t>
            </a:r>
            <a:r>
              <a:rPr kumimoji="0" lang="en-US" sz="1800" b="0" i="0" u="none" strike="noStrike" cap="none" normalizeH="0" baseline="0" dirty="0" smtClean="0">
                <a:ln>
                  <a:noFill/>
                </a:ln>
                <a:solidFill>
                  <a:schemeClr val="tx1"/>
                </a:solidFill>
                <a:effectLst/>
                <a:latin typeface="Arial" charset="0"/>
                <a:cs typeface="Arial" charset="0"/>
                <a:hlinkClick r:id="rId2"/>
              </a:rPr>
              <a:t> V. Nitta</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hlinkClick r:id="rId2"/>
              </a:rPr>
              <a:t>Christian </a:t>
            </a:r>
            <a:r>
              <a:rPr kumimoji="0" lang="en-US" sz="1800" b="0" i="0" u="none" strike="noStrike" cap="none" normalizeH="0" baseline="0" dirty="0" err="1" smtClean="0">
                <a:ln>
                  <a:noFill/>
                </a:ln>
                <a:solidFill>
                  <a:schemeClr val="tx1"/>
                </a:solidFill>
                <a:effectLst/>
                <a:latin typeface="Arial" charset="0"/>
                <a:cs typeface="Arial" charset="0"/>
                <a:hlinkClick r:id="rId2"/>
              </a:rPr>
              <a:t>Möstl</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hlinkClick r:id="rId2"/>
              </a:rPr>
              <a:t>Benoit </a:t>
            </a:r>
            <a:r>
              <a:rPr kumimoji="0" lang="en-US" sz="1800" b="0" i="0" u="none" strike="noStrike" cap="none" normalizeH="0" baseline="0" dirty="0" err="1" smtClean="0">
                <a:ln>
                  <a:noFill/>
                </a:ln>
                <a:solidFill>
                  <a:schemeClr val="tx1"/>
                </a:solidFill>
                <a:effectLst/>
                <a:latin typeface="Arial" charset="0"/>
                <a:cs typeface="Arial" charset="0"/>
                <a:hlinkClick r:id="rId2"/>
              </a:rPr>
              <a:t>Lavraud</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hlinkClick r:id="rId2"/>
              </a:rPr>
              <a:t>Stuart D. Bale</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hlinkClick r:id="rId2"/>
              </a:rPr>
              <a:t>Charles J. </a:t>
            </a:r>
            <a:r>
              <a:rPr kumimoji="0" lang="en-US" sz="1800" b="0" i="0" u="none" strike="noStrike" cap="none" normalizeH="0" baseline="0" dirty="0" err="1" smtClean="0">
                <a:ln>
                  <a:noFill/>
                </a:ln>
                <a:solidFill>
                  <a:schemeClr val="tx1"/>
                </a:solidFill>
                <a:effectLst/>
                <a:latin typeface="Arial" charset="0"/>
                <a:cs typeface="Arial" charset="0"/>
                <a:hlinkClick r:id="rId2"/>
              </a:rPr>
              <a:t>Farrugia</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&amp; </a:t>
            </a:r>
            <a:r>
              <a:rPr kumimoji="0" lang="en-US" sz="1800" b="0" i="0" u="none" strike="noStrike" cap="none" normalizeH="0" baseline="0" dirty="0" smtClean="0">
                <a:ln>
                  <a:noFill/>
                </a:ln>
                <a:solidFill>
                  <a:schemeClr val="tx1"/>
                </a:solidFill>
                <a:effectLst/>
                <a:latin typeface="Arial" charset="0"/>
                <a:cs typeface="Arial" charset="0"/>
                <a:hlinkClick r:id="rId2"/>
              </a:rPr>
              <a:t>Antoinette B. Galvin</a:t>
            </a:r>
            <a:r>
              <a:rPr kumimoji="0" lang="en-US" sz="1800" b="0" i="0" u="none" strike="noStrike" cap="none" normalizeH="0" baseline="0" dirty="0" smtClean="0">
                <a:ln>
                  <a:noFill/>
                </a:ln>
                <a:solidFill>
                  <a:schemeClr val="tx1"/>
                </a:solidFill>
                <a:effectLst/>
                <a:latin typeface="Arial" charset="0"/>
                <a:cs typeface="Arial" charset="0"/>
              </a:rPr>
              <a:t> </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457200" marR="0" lvl="1"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charset="0"/>
              <a:cs typeface="Arial"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charset="0"/>
                <a:cs typeface="Arial" charset="0"/>
              </a:rPr>
              <a:t>Nature Communications</a:t>
            </a:r>
            <a:r>
              <a:rPr kumimoji="0" lang="en-US" sz="2400" b="0" i="1" u="none" strike="noStrike" cap="none" normalizeH="0" dirty="0" smtClean="0">
                <a:ln>
                  <a:noFill/>
                </a:ln>
                <a:solidFill>
                  <a:schemeClr val="tx1"/>
                </a:solidFill>
                <a:effectLst/>
                <a:latin typeface="Arial" charset="0"/>
                <a:cs typeface="Arial" charset="0"/>
              </a:rPr>
              <a:t> </a:t>
            </a:r>
            <a:r>
              <a:rPr kumimoji="0" lang="en-US" sz="2400" b="0" i="1" u="none" strike="noStrike" cap="none" normalizeH="0" baseline="0" dirty="0" smtClean="0">
                <a:ln>
                  <a:noFill/>
                </a:ln>
                <a:solidFill>
                  <a:schemeClr val="tx1"/>
                </a:solidFill>
                <a:effectLst/>
                <a:latin typeface="Arial" charset="0"/>
                <a:cs typeface="Arial" charset="0"/>
              </a:rPr>
              <a:t>5,</a:t>
            </a:r>
            <a:r>
              <a:rPr lang="en-US" sz="2400" i="1" dirty="0" smtClean="0">
                <a:latin typeface="Arial" charset="0"/>
                <a:cs typeface="Arial" charset="0"/>
              </a:rPr>
              <a:t> </a:t>
            </a:r>
            <a:r>
              <a:rPr kumimoji="0" lang="en-US" sz="2400" b="0" i="1" u="none" strike="noStrike" cap="none" normalizeH="0" baseline="0" dirty="0" smtClean="0">
                <a:ln>
                  <a:noFill/>
                </a:ln>
                <a:solidFill>
                  <a:schemeClr val="tx1"/>
                </a:solidFill>
                <a:effectLst/>
                <a:latin typeface="Arial" charset="0"/>
                <a:cs typeface="Arial" charset="0"/>
              </a:rPr>
              <a:t>doi:10.1038/ncomms4481,</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charset="0"/>
                <a:cs typeface="Arial" charset="0"/>
              </a:rPr>
              <a:t>18 March 2014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4" name="Picture 3" descr="NatureCommweb.jpg"/>
          <p:cNvPicPr>
            <a:picLocks noChangeAspect="1"/>
          </p:cNvPicPr>
          <p:nvPr/>
        </p:nvPicPr>
        <p:blipFill>
          <a:blip r:embed="rId3" cstate="print"/>
          <a:stretch>
            <a:fillRect/>
          </a:stretch>
        </p:blipFill>
        <p:spPr>
          <a:xfrm>
            <a:off x="2895600" y="2362200"/>
            <a:ext cx="3048000" cy="3048000"/>
          </a:xfrm>
          <a:prstGeom prst="rect">
            <a:avLst/>
          </a:prstGeom>
        </p:spPr>
      </p:pic>
      <p:sp>
        <p:nvSpPr>
          <p:cNvPr id="5" name="TextBox 4"/>
          <p:cNvSpPr txBox="1"/>
          <p:nvPr/>
        </p:nvSpPr>
        <p:spPr>
          <a:xfrm>
            <a:off x="3048000" y="5638800"/>
            <a:ext cx="2819400" cy="369332"/>
          </a:xfrm>
          <a:prstGeom prst="rect">
            <a:avLst/>
          </a:prstGeom>
          <a:noFill/>
        </p:spPr>
        <p:txBody>
          <a:bodyPr wrap="square" rtlCol="0">
            <a:spAutoFit/>
          </a:bodyPr>
          <a:lstStyle/>
          <a:p>
            <a:r>
              <a:rPr lang="en-US" dirty="0" smtClean="0"/>
              <a:t>Their ‘Featured Image’</a:t>
            </a:r>
            <a:endParaRPr lang="en-US" dirty="0"/>
          </a:p>
        </p:txBody>
      </p:sp>
      <p:pic>
        <p:nvPicPr>
          <p:cNvPr id="12290" name="Picture 2"/>
          <p:cNvPicPr>
            <a:picLocks noChangeAspect="1" noChangeArrowheads="1"/>
          </p:cNvPicPr>
          <p:nvPr/>
        </p:nvPicPr>
        <p:blipFill>
          <a:blip r:embed="rId4" cstate="print"/>
          <a:srcRect/>
          <a:stretch>
            <a:fillRect/>
          </a:stretch>
        </p:blipFill>
        <p:spPr bwMode="auto">
          <a:xfrm>
            <a:off x="6019800" y="2237219"/>
            <a:ext cx="3124200" cy="37908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5600" y="822327"/>
            <a:ext cx="4147200" cy="423836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17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78400" y="967782"/>
            <a:ext cx="4147200" cy="293646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331200" y="331235"/>
            <a:ext cx="8543520" cy="37155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39" tIns="58421" rIns="81639" bIns="4082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cs typeface="Arial Unicode MS"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cs typeface="Arial Unicode MS"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cs typeface="Arial Unicode MS"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cs typeface="Arial Unicode MS"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cs typeface="Arial Unicode MS" charset="0"/>
              </a:defRPr>
            </a:lvl9pPr>
          </a:lstStyle>
          <a:p>
            <a:pPr algn="ctr" eaLnBrk="1"/>
            <a:r>
              <a:rPr lang="en-US" altLang="en-US" sz="2000" b="1" dirty="0">
                <a:solidFill>
                  <a:srgbClr val="000000"/>
                </a:solidFill>
              </a:rPr>
              <a:t>November 3, 2011: Rapid Onset at all Three Spacecraft</a:t>
            </a:r>
          </a:p>
        </p:txBody>
      </p:sp>
      <p:sp>
        <p:nvSpPr>
          <p:cNvPr id="7173" name="Text Box 4"/>
          <p:cNvSpPr txBox="1">
            <a:spLocks noChangeArrowheads="1"/>
          </p:cNvSpPr>
          <p:nvPr/>
        </p:nvSpPr>
        <p:spPr bwMode="auto">
          <a:xfrm>
            <a:off x="334081" y="5178784"/>
            <a:ext cx="4312800" cy="13177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39" tIns="53620" rIns="81639" bIns="40820"/>
          <a:lstStyle>
            <a:lvl1pPr eaLnBrk="0">
              <a:tabLst>
                <a:tab pos="723900" algn="l"/>
                <a:tab pos="1447800" algn="l"/>
                <a:tab pos="2171700" algn="l"/>
                <a:tab pos="2895600" algn="l"/>
                <a:tab pos="3619500" algn="l"/>
                <a:tab pos="4343400" algn="l"/>
              </a:tabLst>
              <a:defRPr>
                <a:solidFill>
                  <a:schemeClr val="tx1"/>
                </a:solidFill>
                <a:latin typeface="Arial" charset="0"/>
                <a:cs typeface="Arial Unicode MS" charset="0"/>
              </a:defRPr>
            </a:lvl1pPr>
            <a:lvl2pPr eaLnBrk="0">
              <a:tabLst>
                <a:tab pos="723900" algn="l"/>
                <a:tab pos="1447800" algn="l"/>
                <a:tab pos="2171700" algn="l"/>
                <a:tab pos="2895600" algn="l"/>
                <a:tab pos="3619500" algn="l"/>
                <a:tab pos="4343400" algn="l"/>
              </a:tabLst>
              <a:defRPr>
                <a:solidFill>
                  <a:schemeClr val="tx1"/>
                </a:solidFill>
                <a:latin typeface="Arial" charset="0"/>
                <a:cs typeface="Arial Unicode MS" charset="0"/>
              </a:defRPr>
            </a:lvl2pPr>
            <a:lvl3pPr eaLnBrk="0">
              <a:tabLst>
                <a:tab pos="723900" algn="l"/>
                <a:tab pos="1447800" algn="l"/>
                <a:tab pos="2171700" algn="l"/>
                <a:tab pos="2895600" algn="l"/>
                <a:tab pos="3619500" algn="l"/>
                <a:tab pos="4343400" algn="l"/>
              </a:tabLst>
              <a:defRPr>
                <a:solidFill>
                  <a:schemeClr val="tx1"/>
                </a:solidFill>
                <a:latin typeface="Arial" charset="0"/>
                <a:cs typeface="Arial Unicode MS" charset="0"/>
              </a:defRPr>
            </a:lvl3pPr>
            <a:lvl4pPr eaLnBrk="0">
              <a:tabLst>
                <a:tab pos="723900" algn="l"/>
                <a:tab pos="1447800" algn="l"/>
                <a:tab pos="2171700" algn="l"/>
                <a:tab pos="2895600" algn="l"/>
                <a:tab pos="3619500" algn="l"/>
                <a:tab pos="4343400" algn="l"/>
              </a:tabLst>
              <a:defRPr>
                <a:solidFill>
                  <a:schemeClr val="tx1"/>
                </a:solidFill>
                <a:latin typeface="Arial" charset="0"/>
                <a:cs typeface="Arial Unicode MS" charset="0"/>
              </a:defRPr>
            </a:lvl4pPr>
            <a:lvl5pPr eaLnBrk="0">
              <a:tabLst>
                <a:tab pos="723900" algn="l"/>
                <a:tab pos="1447800" algn="l"/>
                <a:tab pos="2171700" algn="l"/>
                <a:tab pos="2895600" algn="l"/>
                <a:tab pos="3619500" algn="l"/>
                <a:tab pos="4343400" algn="l"/>
              </a:tabLst>
              <a:defRPr>
                <a:solidFill>
                  <a:schemeClr val="tx1"/>
                </a:solidFill>
                <a:latin typeface="Arial"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chemeClr val="tx1"/>
                </a:solidFill>
                <a:latin typeface="Arial"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chemeClr val="tx1"/>
                </a:solidFill>
                <a:latin typeface="Arial"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chemeClr val="tx1"/>
                </a:solidFill>
                <a:latin typeface="Arial"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chemeClr val="tx1"/>
                </a:solidFill>
                <a:latin typeface="Arial" charset="0"/>
                <a:cs typeface="Arial Unicode MS" charset="0"/>
              </a:defRPr>
            </a:lvl9pPr>
          </a:lstStyle>
          <a:p>
            <a:pPr algn="just" eaLnBrk="1"/>
            <a:r>
              <a:rPr lang="en-US" altLang="en-US" sz="1500" dirty="0">
                <a:solidFill>
                  <a:srgbClr val="000000"/>
                </a:solidFill>
              </a:rPr>
              <a:t>This unusual event shows a rapid rise at all S/C, even at Earth for which the event was at E152</a:t>
            </a:r>
            <a:r>
              <a:rPr lang="en-US" altLang="en-US" sz="1500" dirty="0">
                <a:solidFill>
                  <a:srgbClr val="000000"/>
                </a:solidFill>
                <a:cs typeface="Arial" charset="0"/>
              </a:rPr>
              <a:t>º.  As might be expected, the intensity was largest at the best connected S/C (STEREO A).  A (not particularly fast) 991 km/s halo CME was observed by LASCO.</a:t>
            </a:r>
          </a:p>
        </p:txBody>
      </p:sp>
      <p:sp>
        <p:nvSpPr>
          <p:cNvPr id="7174" name="Text Box 5"/>
          <p:cNvSpPr txBox="1">
            <a:spLocks noChangeArrowheads="1"/>
          </p:cNvSpPr>
          <p:nvPr/>
        </p:nvSpPr>
        <p:spPr bwMode="auto">
          <a:xfrm>
            <a:off x="4811041" y="4147636"/>
            <a:ext cx="3981600" cy="2168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39" tIns="53620" rIns="81639" bIns="40820"/>
          <a:lstStyle>
            <a:lvl1pPr eaLnBrk="0">
              <a:tabLst>
                <a:tab pos="723900" algn="l"/>
                <a:tab pos="1447800" algn="l"/>
                <a:tab pos="2171700" algn="l"/>
                <a:tab pos="2895600" algn="l"/>
                <a:tab pos="3619500" algn="l"/>
                <a:tab pos="4343400" algn="l"/>
              </a:tabLst>
              <a:defRPr>
                <a:solidFill>
                  <a:schemeClr val="tx1"/>
                </a:solidFill>
                <a:latin typeface="Arial" charset="0"/>
                <a:cs typeface="Arial Unicode MS" charset="0"/>
              </a:defRPr>
            </a:lvl1pPr>
            <a:lvl2pPr eaLnBrk="0">
              <a:tabLst>
                <a:tab pos="723900" algn="l"/>
                <a:tab pos="1447800" algn="l"/>
                <a:tab pos="2171700" algn="l"/>
                <a:tab pos="2895600" algn="l"/>
                <a:tab pos="3619500" algn="l"/>
                <a:tab pos="4343400" algn="l"/>
              </a:tabLst>
              <a:defRPr>
                <a:solidFill>
                  <a:schemeClr val="tx1"/>
                </a:solidFill>
                <a:latin typeface="Arial" charset="0"/>
                <a:cs typeface="Arial Unicode MS" charset="0"/>
              </a:defRPr>
            </a:lvl2pPr>
            <a:lvl3pPr eaLnBrk="0">
              <a:tabLst>
                <a:tab pos="723900" algn="l"/>
                <a:tab pos="1447800" algn="l"/>
                <a:tab pos="2171700" algn="l"/>
                <a:tab pos="2895600" algn="l"/>
                <a:tab pos="3619500" algn="l"/>
                <a:tab pos="4343400" algn="l"/>
              </a:tabLst>
              <a:defRPr>
                <a:solidFill>
                  <a:schemeClr val="tx1"/>
                </a:solidFill>
                <a:latin typeface="Arial" charset="0"/>
                <a:cs typeface="Arial Unicode MS" charset="0"/>
              </a:defRPr>
            </a:lvl3pPr>
            <a:lvl4pPr eaLnBrk="0">
              <a:tabLst>
                <a:tab pos="723900" algn="l"/>
                <a:tab pos="1447800" algn="l"/>
                <a:tab pos="2171700" algn="l"/>
                <a:tab pos="2895600" algn="l"/>
                <a:tab pos="3619500" algn="l"/>
                <a:tab pos="4343400" algn="l"/>
              </a:tabLst>
              <a:defRPr>
                <a:solidFill>
                  <a:schemeClr val="tx1"/>
                </a:solidFill>
                <a:latin typeface="Arial" charset="0"/>
                <a:cs typeface="Arial Unicode MS" charset="0"/>
              </a:defRPr>
            </a:lvl4pPr>
            <a:lvl5pPr eaLnBrk="0">
              <a:tabLst>
                <a:tab pos="723900" algn="l"/>
                <a:tab pos="1447800" algn="l"/>
                <a:tab pos="2171700" algn="l"/>
                <a:tab pos="2895600" algn="l"/>
                <a:tab pos="3619500" algn="l"/>
                <a:tab pos="4343400" algn="l"/>
              </a:tabLst>
              <a:defRPr>
                <a:solidFill>
                  <a:schemeClr val="tx1"/>
                </a:solidFill>
                <a:latin typeface="Arial"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chemeClr val="tx1"/>
                </a:solidFill>
                <a:latin typeface="Arial"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chemeClr val="tx1"/>
                </a:solidFill>
                <a:latin typeface="Arial"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chemeClr val="tx1"/>
                </a:solidFill>
                <a:latin typeface="Arial"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chemeClr val="tx1"/>
                </a:solidFill>
                <a:latin typeface="Arial" charset="0"/>
                <a:cs typeface="Arial Unicode MS" charset="0"/>
              </a:defRPr>
            </a:lvl9pPr>
          </a:lstStyle>
          <a:p>
            <a:pPr algn="just" eaLnBrk="1"/>
            <a:r>
              <a:rPr lang="en-US" altLang="en-US" sz="1500" dirty="0">
                <a:solidFill>
                  <a:srgbClr val="000000"/>
                </a:solidFill>
              </a:rPr>
              <a:t>In this expanded view of event onset, the vertical purple line indicates the time of type III burst onset.  0.7-4 MeV electrons arrived at STEREO A ~13 minutes later, followed by 24-41 MeV protons ~52 minutes later.  Similar energy protons were observed at the other two S/C after an additional delay of only ~25 minutes.  Thus, within ~90 minutes of event onset, ~25 MeV protons were detected throughout the inner heliosphere.</a:t>
            </a:r>
            <a:r>
              <a:rPr lang="en-US" altLang="en-US" dirty="0">
                <a:solidFill>
                  <a:srgbClr val="000000"/>
                </a:solidFill>
              </a:rPr>
              <a:t>   </a:t>
            </a:r>
          </a:p>
        </p:txBody>
      </p:sp>
    </p:spTree>
    <p:extLst>
      <p:ext uri="{BB962C8B-B14F-4D97-AF65-F5344CB8AC3E}">
        <p14:creationId xmlns:p14="http://schemas.microsoft.com/office/powerpoint/2010/main" xmlns="" val="12092708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1 Apr 13 FeO vs E.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742431"/>
            <a:ext cx="3095579" cy="3109200"/>
          </a:xfrm>
          <a:prstGeom prst="rect">
            <a:avLst/>
          </a:prstGeom>
        </p:spPr>
      </p:pic>
      <p:grpSp>
        <p:nvGrpSpPr>
          <p:cNvPr id="2" name="Group 11"/>
          <p:cNvGrpSpPr/>
          <p:nvPr/>
        </p:nvGrpSpPr>
        <p:grpSpPr>
          <a:xfrm>
            <a:off x="4706125" y="114532"/>
            <a:ext cx="4437875" cy="2999374"/>
            <a:chOff x="330398" y="1178719"/>
            <a:chExt cx="8095879" cy="5471666"/>
          </a:xfrm>
        </p:grpSpPr>
        <p:pic>
          <p:nvPicPr>
            <p:cNvPr id="6" name="Picture 2" descr="image8.gif"/>
            <p:cNvPicPr>
              <a:picLocks noChangeAspect="1"/>
            </p:cNvPicPr>
            <p:nvPr/>
          </p:nvPicPr>
          <p:blipFill>
            <a:blip r:embed="rId3" cstate="print">
              <a:extLst>
                <a:ext uri="{28A0092B-C50C-407E-A947-70E740481C1C}">
                  <a14:useLocalDpi xmlns:a14="http://schemas.microsoft.com/office/drawing/2010/main" xmlns="" val="0"/>
                </a:ext>
              </a:extLst>
            </a:blip>
            <a:srcRect b="12448"/>
            <a:stretch>
              <a:fillRect/>
            </a:stretch>
          </p:blipFill>
          <p:spPr bwMode="auto">
            <a:xfrm>
              <a:off x="1196578" y="1178719"/>
              <a:ext cx="6345660" cy="410430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7" name="Picture 3" descr="image17.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38441" y="3885531"/>
              <a:ext cx="2687836" cy="27648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8" name="Picture 4" descr="image18.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0398" y="1577207"/>
              <a:ext cx="2800574" cy="28820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9" name="Line 5"/>
            <p:cNvSpPr>
              <a:spLocks noChangeShapeType="1"/>
            </p:cNvSpPr>
            <p:nvPr/>
          </p:nvSpPr>
          <p:spPr bwMode="auto">
            <a:xfrm flipV="1">
              <a:off x="4223742" y="3147715"/>
              <a:ext cx="436439" cy="1902023"/>
            </a:xfrm>
            <a:prstGeom prst="line">
              <a:avLst/>
            </a:prstGeom>
            <a:noFill/>
            <a:ln w="25400" cap="flat" cmpd="sng">
              <a:solidFill>
                <a:srgbClr val="000000"/>
              </a:solidFill>
              <a:prstDash val="solid"/>
              <a:round/>
              <a:headEnd type="stealth"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n-US" dirty="0">
                <a:cs typeface="Helvetica Light" charset="0"/>
              </a:endParaRPr>
            </a:p>
          </p:txBody>
        </p:sp>
        <p:sp>
          <p:nvSpPr>
            <p:cNvPr id="10" name="AutoShape 6"/>
            <p:cNvSpPr>
              <a:spLocks/>
            </p:cNvSpPr>
            <p:nvPr/>
          </p:nvSpPr>
          <p:spPr bwMode="auto">
            <a:xfrm>
              <a:off x="889621" y="4450334"/>
              <a:ext cx="2117452" cy="2188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lstStyle/>
            <a:p>
              <a:pPr>
                <a:defRPr/>
              </a:pPr>
              <a:endParaRPr lang="en-US" dirty="0">
                <a:cs typeface="Helvetica Light" charset="0"/>
              </a:endParaRPr>
            </a:p>
          </p:txBody>
        </p:sp>
        <p:pic>
          <p:nvPicPr>
            <p:cNvPr id="11" name="Picture 7" descr="CME spiral3.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780000">
              <a:off x="2931170" y="2861965"/>
              <a:ext cx="2930054" cy="26945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sp>
        <p:nvSpPr>
          <p:cNvPr id="13" name="TextBox 12"/>
          <p:cNvSpPr txBox="1"/>
          <p:nvPr/>
        </p:nvSpPr>
        <p:spPr>
          <a:xfrm>
            <a:off x="0" y="0"/>
            <a:ext cx="5738821" cy="400110"/>
          </a:xfrm>
          <a:prstGeom prst="rect">
            <a:avLst/>
          </a:prstGeom>
          <a:solidFill>
            <a:schemeClr val="bg1"/>
          </a:solidFill>
        </p:spPr>
        <p:txBody>
          <a:bodyPr wrap="none" rtlCol="0">
            <a:spAutoFit/>
          </a:bodyPr>
          <a:lstStyle/>
          <a:p>
            <a:r>
              <a:rPr lang="en-US" sz="2000" b="1" dirty="0" smtClean="0">
                <a:latin typeface="Arial"/>
                <a:cs typeface="Arial"/>
              </a:rPr>
              <a:t>The First Large Fe-rich SEP Event of Cycle 24</a:t>
            </a:r>
            <a:endParaRPr lang="en-US" sz="2000" b="1" dirty="0">
              <a:latin typeface="Arial"/>
              <a:cs typeface="Arial"/>
            </a:endParaRPr>
          </a:p>
        </p:txBody>
      </p:sp>
      <p:sp>
        <p:nvSpPr>
          <p:cNvPr id="15" name="TextBox 14"/>
          <p:cNvSpPr txBox="1"/>
          <p:nvPr/>
        </p:nvSpPr>
        <p:spPr>
          <a:xfrm>
            <a:off x="-72571" y="903586"/>
            <a:ext cx="1756289" cy="3046988"/>
          </a:xfrm>
          <a:prstGeom prst="rect">
            <a:avLst/>
          </a:prstGeom>
          <a:noFill/>
        </p:spPr>
        <p:txBody>
          <a:bodyPr wrap="square" rtlCol="0">
            <a:spAutoFit/>
          </a:bodyPr>
          <a:lstStyle/>
          <a:p>
            <a:pPr marL="109538" indent="-109538"/>
            <a:r>
              <a:rPr lang="en-US" sz="1600" dirty="0" smtClean="0">
                <a:latin typeface="Arial"/>
                <a:cs typeface="Arial"/>
              </a:rPr>
              <a:t>Both spacecraft observed SEP composition enriched in Fe and other heavy ions</a:t>
            </a:r>
          </a:p>
          <a:p>
            <a:pPr marL="109538" indent="-109538"/>
            <a:r>
              <a:rPr lang="en-US" sz="1600" dirty="0" smtClean="0">
                <a:latin typeface="Arial"/>
                <a:cs typeface="Arial"/>
              </a:rPr>
              <a:t>The enrichment in Fe is </a:t>
            </a:r>
            <a:r>
              <a:rPr lang="en-US" sz="1600" dirty="0">
                <a:latin typeface="Arial"/>
                <a:cs typeface="Arial"/>
              </a:rPr>
              <a:t>energy </a:t>
            </a:r>
            <a:r>
              <a:rPr lang="en-US" sz="1600" dirty="0" smtClean="0">
                <a:latin typeface="Arial"/>
                <a:cs typeface="Arial"/>
              </a:rPr>
              <a:t>dependent, similar to cycle 23 Fe-rich events</a:t>
            </a:r>
            <a:endParaRPr lang="en-US" sz="1600" dirty="0">
              <a:latin typeface="Arial"/>
              <a:cs typeface="Arial"/>
            </a:endParaRPr>
          </a:p>
        </p:txBody>
      </p:sp>
      <p:sp>
        <p:nvSpPr>
          <p:cNvPr id="16" name="TextBox 15"/>
          <p:cNvSpPr txBox="1"/>
          <p:nvPr/>
        </p:nvSpPr>
        <p:spPr>
          <a:xfrm>
            <a:off x="5134857" y="2104294"/>
            <a:ext cx="2382218" cy="830997"/>
          </a:xfrm>
          <a:prstGeom prst="rect">
            <a:avLst/>
          </a:prstGeom>
          <a:noFill/>
        </p:spPr>
        <p:txBody>
          <a:bodyPr wrap="square" rtlCol="0">
            <a:spAutoFit/>
          </a:bodyPr>
          <a:lstStyle/>
          <a:p>
            <a:r>
              <a:rPr lang="en-US" sz="1600" dirty="0" smtClean="0">
                <a:latin typeface="Arial"/>
                <a:cs typeface="Arial"/>
              </a:rPr>
              <a:t>STEREO-B </a:t>
            </a:r>
            <a:br>
              <a:rPr lang="en-US" sz="1600" dirty="0" smtClean="0">
                <a:latin typeface="Arial"/>
                <a:cs typeface="Arial"/>
              </a:rPr>
            </a:br>
            <a:r>
              <a:rPr lang="en-US" sz="1600" dirty="0" smtClean="0">
                <a:latin typeface="Arial"/>
                <a:cs typeface="Arial"/>
              </a:rPr>
              <a:t>and ACE were separated by 142°</a:t>
            </a:r>
            <a:endParaRPr lang="en-US" sz="1600" dirty="0">
              <a:latin typeface="Arial"/>
              <a:cs typeface="Arial"/>
            </a:endParaRPr>
          </a:p>
        </p:txBody>
      </p:sp>
      <p:pic>
        <p:nvPicPr>
          <p:cNvPr id="17" name="Picture 16" descr="Fig 8f.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712969" y="3557631"/>
            <a:ext cx="3334271" cy="3087789"/>
          </a:xfrm>
          <a:prstGeom prst="rect">
            <a:avLst/>
          </a:prstGeom>
        </p:spPr>
      </p:pic>
      <p:sp>
        <p:nvSpPr>
          <p:cNvPr id="18" name="Rectangle 17"/>
          <p:cNvSpPr/>
          <p:nvPr/>
        </p:nvSpPr>
        <p:spPr>
          <a:xfrm>
            <a:off x="6232502" y="3302713"/>
            <a:ext cx="1030283" cy="338554"/>
          </a:xfrm>
          <a:prstGeom prst="rect">
            <a:avLst/>
          </a:prstGeom>
        </p:spPr>
        <p:txBody>
          <a:bodyPr wrap="none">
            <a:spAutoFit/>
          </a:bodyPr>
          <a:lstStyle/>
          <a:p>
            <a:r>
              <a:rPr lang="en-US" sz="1600" dirty="0" smtClean="0">
                <a:solidFill>
                  <a:srgbClr val="008000"/>
                </a:solidFill>
                <a:latin typeface="Arial"/>
                <a:ea typeface="Lucida Grande"/>
                <a:cs typeface="Arial"/>
              </a:rPr>
              <a:t>σ</a:t>
            </a:r>
            <a:r>
              <a:rPr lang="en-US" sz="1600" baseline="-25000" dirty="0" smtClean="0">
                <a:solidFill>
                  <a:srgbClr val="008000"/>
                </a:solidFill>
                <a:latin typeface="Arial"/>
                <a:ea typeface="Lucida Grande"/>
                <a:cs typeface="Arial"/>
              </a:rPr>
              <a:t>He</a:t>
            </a:r>
            <a:r>
              <a:rPr lang="en-US" sz="1600" dirty="0" smtClean="0">
                <a:solidFill>
                  <a:srgbClr val="008000"/>
                </a:solidFill>
                <a:latin typeface="Arial"/>
                <a:ea typeface="Lucida Grande"/>
                <a:cs typeface="Arial"/>
              </a:rPr>
              <a:t> = 49°</a:t>
            </a:r>
            <a:endParaRPr lang="en-US" sz="1600" dirty="0">
              <a:solidFill>
                <a:srgbClr val="008000"/>
              </a:solidFill>
              <a:latin typeface="Arial"/>
              <a:cs typeface="Arial"/>
            </a:endParaRPr>
          </a:p>
        </p:txBody>
      </p:sp>
      <p:sp>
        <p:nvSpPr>
          <p:cNvPr id="19" name="Rectangle 18"/>
          <p:cNvSpPr/>
          <p:nvPr/>
        </p:nvSpPr>
        <p:spPr>
          <a:xfrm>
            <a:off x="7269733" y="3307843"/>
            <a:ext cx="961822" cy="338554"/>
          </a:xfrm>
          <a:prstGeom prst="rect">
            <a:avLst/>
          </a:prstGeom>
        </p:spPr>
        <p:txBody>
          <a:bodyPr wrap="none">
            <a:spAutoFit/>
          </a:bodyPr>
          <a:lstStyle/>
          <a:p>
            <a:r>
              <a:rPr lang="en-US" sz="1600" dirty="0" smtClean="0">
                <a:solidFill>
                  <a:srgbClr val="0000FF"/>
                </a:solidFill>
                <a:latin typeface="Arial"/>
                <a:ea typeface="Lucida Grande"/>
                <a:cs typeface="Arial"/>
              </a:rPr>
              <a:t>σ</a:t>
            </a:r>
            <a:r>
              <a:rPr lang="en-US" sz="1600" baseline="-25000" dirty="0">
                <a:solidFill>
                  <a:srgbClr val="0000FF"/>
                </a:solidFill>
                <a:latin typeface="Arial"/>
                <a:ea typeface="Lucida Grande"/>
                <a:cs typeface="Arial"/>
              </a:rPr>
              <a:t>O</a:t>
            </a:r>
            <a:r>
              <a:rPr lang="en-US" sz="1600" dirty="0" smtClean="0">
                <a:solidFill>
                  <a:srgbClr val="0000FF"/>
                </a:solidFill>
                <a:latin typeface="Arial"/>
                <a:ea typeface="Lucida Grande"/>
                <a:cs typeface="Arial"/>
              </a:rPr>
              <a:t> = 38°</a:t>
            </a:r>
            <a:endParaRPr lang="en-US" sz="1600" dirty="0">
              <a:solidFill>
                <a:srgbClr val="0000FF"/>
              </a:solidFill>
              <a:latin typeface="Arial"/>
              <a:cs typeface="Arial"/>
            </a:endParaRPr>
          </a:p>
        </p:txBody>
      </p:sp>
      <p:sp>
        <p:nvSpPr>
          <p:cNvPr id="20" name="Rectangle 19"/>
          <p:cNvSpPr/>
          <p:nvPr/>
        </p:nvSpPr>
        <p:spPr>
          <a:xfrm>
            <a:off x="8249240" y="3302713"/>
            <a:ext cx="1015055" cy="338554"/>
          </a:xfrm>
          <a:prstGeom prst="rect">
            <a:avLst/>
          </a:prstGeom>
        </p:spPr>
        <p:txBody>
          <a:bodyPr wrap="none">
            <a:spAutoFit/>
          </a:bodyPr>
          <a:lstStyle/>
          <a:p>
            <a:r>
              <a:rPr lang="en-US" sz="1600" dirty="0" smtClean="0">
                <a:solidFill>
                  <a:srgbClr val="FF0000"/>
                </a:solidFill>
                <a:latin typeface="Arial"/>
                <a:ea typeface="Lucida Grande"/>
                <a:cs typeface="Arial"/>
              </a:rPr>
              <a:t>σ</a:t>
            </a:r>
            <a:r>
              <a:rPr lang="en-US" sz="1600" baseline="-25000" dirty="0">
                <a:solidFill>
                  <a:srgbClr val="FF0000"/>
                </a:solidFill>
                <a:latin typeface="Arial"/>
                <a:ea typeface="Lucida Grande"/>
                <a:cs typeface="Arial"/>
              </a:rPr>
              <a:t>F</a:t>
            </a:r>
            <a:r>
              <a:rPr lang="en-US" sz="1600" baseline="-25000" dirty="0" smtClean="0">
                <a:solidFill>
                  <a:srgbClr val="FF0000"/>
                </a:solidFill>
                <a:latin typeface="Arial"/>
                <a:ea typeface="Lucida Grande"/>
                <a:cs typeface="Arial"/>
              </a:rPr>
              <a:t>e</a:t>
            </a:r>
            <a:r>
              <a:rPr lang="en-US" sz="1600" dirty="0" smtClean="0">
                <a:solidFill>
                  <a:srgbClr val="FF0000"/>
                </a:solidFill>
                <a:latin typeface="Arial"/>
                <a:ea typeface="Lucida Grande"/>
                <a:cs typeface="Arial"/>
              </a:rPr>
              <a:t> = 31°</a:t>
            </a:r>
            <a:endParaRPr lang="en-US" sz="1600" dirty="0">
              <a:solidFill>
                <a:srgbClr val="FF0000"/>
              </a:solidFill>
              <a:latin typeface="Arial"/>
              <a:cs typeface="Arial"/>
            </a:endParaRPr>
          </a:p>
        </p:txBody>
      </p:sp>
      <p:pic>
        <p:nvPicPr>
          <p:cNvPr id="4" name="Picture 3" descr="11 Apr 13 norm abund fix.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570556" y="968363"/>
            <a:ext cx="3296384" cy="3177435"/>
          </a:xfrm>
          <a:prstGeom prst="rect">
            <a:avLst/>
          </a:prstGeom>
        </p:spPr>
      </p:pic>
      <p:sp>
        <p:nvSpPr>
          <p:cNvPr id="14" name="TextBox 13"/>
          <p:cNvSpPr txBox="1"/>
          <p:nvPr/>
        </p:nvSpPr>
        <p:spPr>
          <a:xfrm>
            <a:off x="-72570" y="379189"/>
            <a:ext cx="4778695" cy="584776"/>
          </a:xfrm>
          <a:prstGeom prst="rect">
            <a:avLst/>
          </a:prstGeom>
          <a:noFill/>
        </p:spPr>
        <p:txBody>
          <a:bodyPr wrap="square" rtlCol="0">
            <a:spAutoFit/>
          </a:bodyPr>
          <a:lstStyle/>
          <a:p>
            <a:pPr marL="109538" indent="-109538"/>
            <a:r>
              <a:rPr lang="en-US" sz="1600" dirty="0" smtClean="0">
                <a:latin typeface="Arial"/>
                <a:cs typeface="Arial"/>
              </a:rPr>
              <a:t>Heavy ions from the 11 April 2013 SEP event were observed by STEREO-B and ACE</a:t>
            </a:r>
            <a:endParaRPr lang="en-US" sz="1600" dirty="0">
              <a:latin typeface="Arial"/>
              <a:cs typeface="Arial"/>
            </a:endParaRPr>
          </a:p>
        </p:txBody>
      </p:sp>
      <p:sp>
        <p:nvSpPr>
          <p:cNvPr id="21" name="TextBox 20"/>
          <p:cNvSpPr txBox="1"/>
          <p:nvPr/>
        </p:nvSpPr>
        <p:spPr>
          <a:xfrm>
            <a:off x="2951239" y="4109513"/>
            <a:ext cx="4128320" cy="2800766"/>
          </a:xfrm>
          <a:prstGeom prst="rect">
            <a:avLst/>
          </a:prstGeom>
          <a:noFill/>
        </p:spPr>
        <p:txBody>
          <a:bodyPr wrap="square" rtlCol="0">
            <a:spAutoFit/>
          </a:bodyPr>
          <a:lstStyle/>
          <a:p>
            <a:pPr marL="109538" indent="-109538"/>
            <a:r>
              <a:rPr lang="en-US" sz="1600" dirty="0" smtClean="0">
                <a:latin typeface="Arial"/>
                <a:cs typeface="Arial"/>
              </a:rPr>
              <a:t>The He longitude distribution is</a:t>
            </a:r>
            <a:br>
              <a:rPr lang="en-US" sz="1600" dirty="0" smtClean="0">
                <a:latin typeface="Arial"/>
                <a:cs typeface="Arial"/>
              </a:rPr>
            </a:br>
            <a:r>
              <a:rPr lang="en-US" sz="1600" dirty="0" smtClean="0">
                <a:latin typeface="Arial"/>
                <a:cs typeface="Arial"/>
              </a:rPr>
              <a:t>wider than O which is wider</a:t>
            </a:r>
            <a:br>
              <a:rPr lang="en-US" sz="1600" dirty="0" smtClean="0">
                <a:latin typeface="Arial"/>
                <a:cs typeface="Arial"/>
              </a:rPr>
            </a:br>
            <a:r>
              <a:rPr lang="en-US" sz="1600" dirty="0" smtClean="0">
                <a:latin typeface="Arial"/>
                <a:cs typeface="Arial"/>
              </a:rPr>
              <a:t>than Fe</a:t>
            </a:r>
          </a:p>
          <a:p>
            <a:pPr marL="109538" indent="-109538"/>
            <a:r>
              <a:rPr lang="en-US" sz="1600" dirty="0" smtClean="0">
                <a:latin typeface="Arial"/>
                <a:cs typeface="Arial"/>
              </a:rPr>
              <a:t>This suggests Fe/O ~1 for</a:t>
            </a:r>
            <a:br>
              <a:rPr lang="en-US" sz="1600" dirty="0" smtClean="0">
                <a:latin typeface="Arial"/>
                <a:cs typeface="Arial"/>
              </a:rPr>
            </a:br>
            <a:r>
              <a:rPr lang="en-US" sz="1600" dirty="0" smtClean="0">
                <a:latin typeface="Arial"/>
                <a:cs typeface="Arial"/>
              </a:rPr>
              <a:t>positions magnetically</a:t>
            </a:r>
            <a:br>
              <a:rPr lang="en-US" sz="1600" dirty="0" smtClean="0">
                <a:latin typeface="Arial"/>
                <a:cs typeface="Arial"/>
              </a:rPr>
            </a:br>
            <a:r>
              <a:rPr lang="en-US" sz="1600" dirty="0" smtClean="0">
                <a:latin typeface="Arial"/>
                <a:cs typeface="Arial"/>
              </a:rPr>
              <a:t>connected to the flare site,</a:t>
            </a:r>
            <a:br>
              <a:rPr lang="en-US" sz="1600" dirty="0" smtClean="0">
                <a:latin typeface="Arial"/>
                <a:cs typeface="Arial"/>
              </a:rPr>
            </a:br>
            <a:r>
              <a:rPr lang="en-US" sz="1600" dirty="0" smtClean="0">
                <a:latin typeface="Arial"/>
                <a:cs typeface="Arial"/>
              </a:rPr>
              <a:t>consistent with a direct flare</a:t>
            </a:r>
            <a:br>
              <a:rPr lang="en-US" sz="1600" dirty="0" smtClean="0">
                <a:latin typeface="Arial"/>
                <a:cs typeface="Arial"/>
              </a:rPr>
            </a:br>
            <a:r>
              <a:rPr lang="en-US" sz="1600" dirty="0" smtClean="0">
                <a:latin typeface="Arial"/>
                <a:cs typeface="Arial"/>
              </a:rPr>
              <a:t>contribution</a:t>
            </a:r>
          </a:p>
          <a:p>
            <a:pPr marL="109538" indent="-109538"/>
            <a:r>
              <a:rPr lang="en-US" sz="1600" dirty="0" smtClean="0">
                <a:latin typeface="Arial"/>
                <a:cs typeface="Arial"/>
              </a:rPr>
              <a:t>Or quasi-perp shocks on the</a:t>
            </a:r>
            <a:br>
              <a:rPr lang="en-US" sz="1600" dirty="0" smtClean="0">
                <a:latin typeface="Arial"/>
                <a:cs typeface="Arial"/>
              </a:rPr>
            </a:br>
            <a:r>
              <a:rPr lang="en-US" sz="1600" dirty="0" smtClean="0">
                <a:latin typeface="Arial"/>
                <a:cs typeface="Arial"/>
              </a:rPr>
              <a:t>flanks of the CME could</a:t>
            </a:r>
            <a:br>
              <a:rPr lang="en-US" sz="1600" dirty="0" smtClean="0">
                <a:latin typeface="Arial"/>
                <a:cs typeface="Arial"/>
              </a:rPr>
            </a:br>
            <a:r>
              <a:rPr lang="en-US" sz="1600" dirty="0" smtClean="0">
                <a:latin typeface="Arial"/>
                <a:cs typeface="Arial"/>
              </a:rPr>
              <a:t>cause the high Fe/O ratios at STB &amp;ACE</a:t>
            </a:r>
            <a:endParaRPr lang="en-US" sz="1600" dirty="0">
              <a:latin typeface="Arial"/>
              <a:cs typeface="Arial"/>
            </a:endParaRPr>
          </a:p>
        </p:txBody>
      </p:sp>
    </p:spTree>
    <p:extLst>
      <p:ext uri="{BB962C8B-B14F-4D97-AF65-F5344CB8AC3E}">
        <p14:creationId xmlns:p14="http://schemas.microsoft.com/office/powerpoint/2010/main" xmlns="" val="2922745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609599" y="228600"/>
            <a:ext cx="8014137" cy="3810000"/>
          </a:xfrm>
          <a:prstGeom prst="rect">
            <a:avLst/>
          </a:prstGeom>
        </p:spPr>
      </p:pic>
      <p:sp>
        <p:nvSpPr>
          <p:cNvPr id="4" name="TextBox 3"/>
          <p:cNvSpPr txBox="1"/>
          <p:nvPr/>
        </p:nvSpPr>
        <p:spPr>
          <a:xfrm>
            <a:off x="381000" y="4114800"/>
            <a:ext cx="8385877" cy="2585323"/>
          </a:xfrm>
          <a:prstGeom prst="rect">
            <a:avLst/>
          </a:prstGeom>
          <a:noFill/>
        </p:spPr>
        <p:txBody>
          <a:bodyPr wrap="square" rtlCol="0">
            <a:spAutoFit/>
          </a:bodyPr>
          <a:lstStyle/>
          <a:p>
            <a:r>
              <a:rPr lang="en-US" b="1" u="sng" dirty="0" smtClean="0"/>
              <a:t>SIT Science </a:t>
            </a:r>
            <a:r>
              <a:rPr lang="en-US" b="1" u="sng" dirty="0"/>
              <a:t>nugget:</a:t>
            </a:r>
          </a:p>
          <a:p>
            <a:pPr algn="just"/>
            <a:r>
              <a:rPr lang="en-US" b="1" dirty="0" smtClean="0"/>
              <a:t>An </a:t>
            </a:r>
            <a:r>
              <a:rPr lang="en-US" b="1" dirty="0"/>
              <a:t>unusual event in CR 2060 showed 2 CIRs separated by less than 5 days where the maximum intensities of the energetic particles was not at the CIR passages, but rather in the period between the CIRs.  Anisotropies observed during this period as well as IMF data suggest that this was caused by a U-shaped large scale topology that connected the reverse shock of the first CIR to the forward shock of the 2</a:t>
            </a:r>
            <a:r>
              <a:rPr lang="en-US" b="1" baseline="30000" dirty="0"/>
              <a:t>nd</a:t>
            </a:r>
            <a:r>
              <a:rPr lang="en-US" b="1" dirty="0"/>
              <a:t> CIR, creating a region where particle acceleration led to higher intensities.  This U-shaped region may have been formed by reconnection in the upper corona.   (Wu et al., ApJ, 781, 17, 2014) </a:t>
            </a:r>
          </a:p>
        </p:txBody>
      </p:sp>
    </p:spTree>
    <p:extLst>
      <p:ext uri="{BB962C8B-B14F-4D97-AF65-F5344CB8AC3E}">
        <p14:creationId xmlns:p14="http://schemas.microsoft.com/office/powerpoint/2010/main" xmlns="" val="188130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STEREO HET – </a:t>
            </a:r>
            <a:br>
              <a:rPr lang="en-US" dirty="0" smtClean="0"/>
            </a:br>
            <a:r>
              <a:rPr lang="en-US" dirty="0" smtClean="0"/>
              <a:t>Some Findings</a:t>
            </a:r>
            <a:endParaRPr lang="en-US" dirty="0"/>
          </a:p>
        </p:txBody>
      </p:sp>
      <p:sp>
        <p:nvSpPr>
          <p:cNvPr id="3" name="Content Placeholder 2"/>
          <p:cNvSpPr>
            <a:spLocks noGrp="1"/>
          </p:cNvSpPr>
          <p:nvPr>
            <p:ph idx="1"/>
          </p:nvPr>
        </p:nvSpPr>
        <p:spPr>
          <a:xfrm>
            <a:off x="533400" y="1600200"/>
            <a:ext cx="8229600" cy="5029199"/>
          </a:xfrm>
        </p:spPr>
        <p:txBody>
          <a:bodyPr>
            <a:normAutofit fontScale="77500" lnSpcReduction="20000"/>
          </a:bodyPr>
          <a:lstStyle/>
          <a:p>
            <a:r>
              <a:rPr lang="en-US" dirty="0" smtClean="0"/>
              <a:t>Between December, 2009 and December, 2012, 36% of events were seen at only 1 spacecraft, 34% were seen at 2 spacecraft, and 17% were seen at 3 spacecraft</a:t>
            </a:r>
          </a:p>
          <a:p>
            <a:r>
              <a:rPr lang="en-US" dirty="0" smtClean="0"/>
              <a:t>Even moderate events are sometimes visible at widely-spread solar longitudes</a:t>
            </a:r>
          </a:p>
          <a:p>
            <a:r>
              <a:rPr lang="en-US" dirty="0" smtClean="0"/>
              <a:t>Electron </a:t>
            </a:r>
            <a:r>
              <a:rPr lang="en-US" dirty="0"/>
              <a:t>and proton transport processes are highly </a:t>
            </a:r>
            <a:r>
              <a:rPr lang="en-US" dirty="0" smtClean="0"/>
              <a:t>coupled</a:t>
            </a:r>
          </a:p>
          <a:p>
            <a:r>
              <a:rPr lang="en-US" dirty="0" smtClean="0"/>
              <a:t>There are occasional </a:t>
            </a:r>
            <a:r>
              <a:rPr lang="en-US" dirty="0"/>
              <a:t>challenging events in which ~25 MeV protons fill the inner heliosphere remarkably </a:t>
            </a:r>
            <a:r>
              <a:rPr lang="en-US" dirty="0" smtClean="0"/>
              <a:t>rapidly</a:t>
            </a:r>
          </a:p>
          <a:p>
            <a:r>
              <a:rPr lang="en-US" dirty="0" smtClean="0"/>
              <a:t>SEP events, when divided according to North and South hemisphere, show signs of a periodicity of ~ 150 days</a:t>
            </a:r>
          </a:p>
        </p:txBody>
      </p:sp>
    </p:spTree>
    <p:extLst>
      <p:ext uri="{BB962C8B-B14F-4D97-AF65-F5344CB8AC3E}">
        <p14:creationId xmlns:p14="http://schemas.microsoft.com/office/powerpoint/2010/main" xmlns="" val="1676080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295400" y="381000"/>
          <a:ext cx="6096000" cy="2255520"/>
        </p:xfrm>
        <a:graphic>
          <a:graphicData uri="http://schemas.openxmlformats.org/drawingml/2006/table">
            <a:tbl>
              <a:tblPr/>
              <a:tblGrid>
                <a:gridCol w="1064381"/>
                <a:gridCol w="1064381"/>
                <a:gridCol w="3967238"/>
              </a:tblGrid>
              <a:tr h="0">
                <a:tc gridSpan="3">
                  <a:txBody>
                    <a:bodyPr/>
                    <a:lstStyle/>
                    <a:p>
                      <a:pPr algn="ctr"/>
                      <a:r>
                        <a:rPr lang="en-US" sz="2400" dirty="0"/>
                        <a:t>ACE/STEREO/Wind In Situ Science Workshop</a:t>
                      </a:r>
                    </a:p>
                  </a:txBody>
                  <a:tcPr marL="15240" marR="15240" marT="15240" marB="15240" anchor="ctr">
                    <a:lnL>
                      <a:noFill/>
                    </a:lnL>
                    <a:lnR>
                      <a:noFill/>
                    </a:lnR>
                    <a:lnT>
                      <a:noFill/>
                    </a:lnT>
                    <a:lnB>
                      <a:noFill/>
                    </a:lnB>
                  </a:tcPr>
                </a:tc>
                <a:tc hMerge="1">
                  <a:txBody>
                    <a:bodyPr/>
                    <a:lstStyle/>
                    <a:p>
                      <a:endParaRPr lang="en-US"/>
                    </a:p>
                  </a:txBody>
                  <a:tcPr/>
                </a:tc>
                <a:tc hMerge="1">
                  <a:txBody>
                    <a:bodyPr/>
                    <a:lstStyle/>
                    <a:p>
                      <a:endParaRPr lang="en-US"/>
                    </a:p>
                  </a:txBody>
                  <a:tcPr/>
                </a:tc>
              </a:tr>
              <a:tr h="0">
                <a:tc gridSpan="3">
                  <a:txBody>
                    <a:bodyPr/>
                    <a:lstStyle/>
                    <a:p>
                      <a:pPr algn="ctr"/>
                      <a:r>
                        <a:rPr lang="en-US" sz="2400" dirty="0"/>
                        <a:t>April 2 - 3,   2014 </a:t>
                      </a:r>
                      <a:br>
                        <a:rPr lang="en-US" sz="2400" dirty="0"/>
                      </a:br>
                      <a:r>
                        <a:rPr lang="en-US" sz="2400" dirty="0"/>
                        <a:t>Caltech, Pasadena CA </a:t>
                      </a:r>
                      <a:br>
                        <a:rPr lang="en-US" sz="2400" dirty="0"/>
                      </a:br>
                      <a:r>
                        <a:rPr lang="en-US" sz="2400" dirty="0"/>
                        <a:t>Spitzer Science Center </a:t>
                      </a:r>
                    </a:p>
                  </a:txBody>
                  <a:tcPr marL="15240" marR="15240" marT="15240" marB="15240" anchor="ctr">
                    <a:lnL>
                      <a:noFill/>
                    </a:lnL>
                    <a:lnR>
                      <a:noFill/>
                    </a:lnR>
                    <a:lnT>
                      <a:noFill/>
                    </a:lnT>
                    <a:lnB>
                      <a:noFill/>
                    </a:lnB>
                  </a:tcPr>
                </a:tc>
                <a:tc hMerge="1">
                  <a:txBody>
                    <a:bodyPr/>
                    <a:lstStyle/>
                    <a:p>
                      <a:endParaRPr lang="en-US"/>
                    </a:p>
                  </a:txBody>
                  <a:tcPr/>
                </a:tc>
                <a:tc hMerge="1">
                  <a:txBody>
                    <a:bodyPr/>
                    <a:lstStyle/>
                    <a:p>
                      <a:endParaRPr lang="en-US"/>
                    </a:p>
                  </a:txBody>
                  <a:tcPr/>
                </a:tc>
              </a:tr>
              <a:tr h="0">
                <a:tc>
                  <a:txBody>
                    <a:bodyPr/>
                    <a:lstStyle/>
                    <a:p>
                      <a:pPr algn="ctr"/>
                      <a:r>
                        <a:rPr lang="en-US"/>
                        <a:t> </a:t>
                      </a:r>
                    </a:p>
                  </a:txBody>
                  <a:tcPr marL="15240" marR="15240" marT="15240" marB="15240" anchor="b">
                    <a:lnL>
                      <a:noFill/>
                    </a:lnL>
                    <a:lnR>
                      <a:noFill/>
                    </a:lnR>
                    <a:lnT>
                      <a:noFill/>
                    </a:lnT>
                    <a:lnB>
                      <a:noFill/>
                    </a:lnB>
                  </a:tcPr>
                </a:tc>
                <a:tc>
                  <a:txBody>
                    <a:bodyPr/>
                    <a:lstStyle/>
                    <a:p>
                      <a:pPr algn="ctr"/>
                      <a:r>
                        <a:rPr lang="en-US"/>
                        <a:t> </a:t>
                      </a:r>
                    </a:p>
                  </a:txBody>
                  <a:tcPr marL="15240" marR="15240" marT="15240" marB="15240" anchor="b">
                    <a:lnL>
                      <a:noFill/>
                    </a:lnL>
                    <a:lnR>
                      <a:noFill/>
                    </a:lnR>
                    <a:lnT>
                      <a:noFill/>
                    </a:lnT>
                    <a:lnB>
                      <a:noFill/>
                    </a:lnB>
                  </a:tcPr>
                </a:tc>
                <a:tc>
                  <a:txBody>
                    <a:bodyPr/>
                    <a:lstStyle/>
                    <a:p>
                      <a:endParaRPr lang="en-US" dirty="0"/>
                    </a:p>
                  </a:txBody>
                  <a:tcPr>
                    <a:lnL>
                      <a:noFill/>
                    </a:lnL>
                    <a:lnT>
                      <a:noFill/>
                    </a:lnT>
                  </a:tcPr>
                </a:tc>
              </a:tr>
            </a:tbl>
          </a:graphicData>
        </a:graphic>
      </p:graphicFrame>
      <p:sp>
        <p:nvSpPr>
          <p:cNvPr id="4" name="Rectangle 3"/>
          <p:cNvSpPr/>
          <p:nvPr/>
        </p:nvSpPr>
        <p:spPr>
          <a:xfrm>
            <a:off x="914400" y="2743200"/>
            <a:ext cx="7772400" cy="1477328"/>
          </a:xfrm>
          <a:prstGeom prst="rect">
            <a:avLst/>
          </a:prstGeom>
        </p:spPr>
        <p:txBody>
          <a:bodyPr wrap="square">
            <a:spAutoFit/>
          </a:bodyPr>
          <a:lstStyle/>
          <a:p>
            <a:r>
              <a:rPr lang="en-US" dirty="0" smtClean="0"/>
              <a:t>An ACE/STEREO/Wind In Situ Science Workshop will be held April 2 - 3, 2014 at Caltech's Spitzer Science Center in Pasadena, CA. </a:t>
            </a:r>
          </a:p>
          <a:p>
            <a:r>
              <a:rPr lang="en-US" dirty="0" smtClean="0"/>
              <a:t>The Workshop will allow members of the ACE, STEREO and Wind science teams (and selected other invitees) to make science presentations, discuss possible joint projects, and address other programmatic issues. </a:t>
            </a:r>
            <a:endParaRPr lang="en-US" dirty="0"/>
          </a:p>
        </p:txBody>
      </p:sp>
      <p:sp>
        <p:nvSpPr>
          <p:cNvPr id="5" name="Rectangle 4"/>
          <p:cNvSpPr/>
          <p:nvPr/>
        </p:nvSpPr>
        <p:spPr>
          <a:xfrm>
            <a:off x="533400" y="4343400"/>
            <a:ext cx="8229600" cy="1754326"/>
          </a:xfrm>
          <a:prstGeom prst="rect">
            <a:avLst/>
          </a:prstGeom>
        </p:spPr>
        <p:txBody>
          <a:bodyPr wrap="square">
            <a:spAutoFit/>
          </a:bodyPr>
          <a:lstStyle/>
          <a:p>
            <a:r>
              <a:rPr lang="en-US" b="1" dirty="0" smtClean="0"/>
              <a:t>Meeting Organizers</a:t>
            </a:r>
          </a:p>
          <a:p>
            <a:r>
              <a:rPr lang="en-US" dirty="0" smtClean="0"/>
              <a:t>This meeting is being organized by</a:t>
            </a:r>
          </a:p>
          <a:p>
            <a:r>
              <a:rPr lang="en-US" dirty="0" smtClean="0"/>
              <a:t>Richard </a:t>
            </a:r>
            <a:r>
              <a:rPr lang="en-US" dirty="0" err="1" smtClean="0"/>
              <a:t>Mewaldt</a:t>
            </a:r>
            <a:r>
              <a:rPr lang="en-US" dirty="0" smtClean="0"/>
              <a:t> - Caltech </a:t>
            </a:r>
            <a:r>
              <a:rPr lang="en-US" i="1" dirty="0" smtClean="0">
                <a:hlinkClick r:id="rId2"/>
              </a:rPr>
              <a:t>rmewaldt@srl.caltech.edu</a:t>
            </a:r>
            <a:r>
              <a:rPr lang="en-US" dirty="0" smtClean="0"/>
              <a:t> </a:t>
            </a:r>
          </a:p>
          <a:p>
            <a:r>
              <a:rPr lang="en-US" dirty="0" smtClean="0"/>
              <a:t>Janet </a:t>
            </a:r>
            <a:r>
              <a:rPr lang="en-US" dirty="0" err="1" smtClean="0"/>
              <a:t>Luhmann</a:t>
            </a:r>
            <a:r>
              <a:rPr lang="en-US" dirty="0" smtClean="0"/>
              <a:t> - UC Berkeley </a:t>
            </a:r>
            <a:r>
              <a:rPr lang="en-US" i="1" dirty="0" smtClean="0">
                <a:hlinkClick r:id="rId3"/>
              </a:rPr>
              <a:t>jgluhman@ssl.berkeley.edu</a:t>
            </a:r>
            <a:r>
              <a:rPr lang="en-US" dirty="0" smtClean="0"/>
              <a:t>  </a:t>
            </a:r>
          </a:p>
          <a:p>
            <a:r>
              <a:rPr lang="en-US" dirty="0" smtClean="0"/>
              <a:t>Adam </a:t>
            </a:r>
            <a:r>
              <a:rPr lang="en-US" dirty="0" err="1" smtClean="0"/>
              <a:t>Szabo</a:t>
            </a:r>
            <a:r>
              <a:rPr lang="en-US" dirty="0" smtClean="0"/>
              <a:t> - GSFC </a:t>
            </a:r>
            <a:r>
              <a:rPr lang="en-US" i="1" dirty="0" smtClean="0">
                <a:hlinkClick r:id="rId4"/>
              </a:rPr>
              <a:t>adam.szabo-1@nasa.gov</a:t>
            </a:r>
            <a:r>
              <a:rPr lang="en-US" dirty="0" smtClean="0"/>
              <a:t> </a:t>
            </a:r>
          </a:p>
          <a:p>
            <a:r>
              <a:rPr lang="en-US" dirty="0" smtClean="0"/>
              <a:t>Lynn Wilson - GSFC </a:t>
            </a:r>
            <a:r>
              <a:rPr lang="en-US" i="1" dirty="0" smtClean="0">
                <a:hlinkClick r:id="rId5"/>
              </a:rPr>
              <a:t>lynn.b.wilsoniii@gmail.com</a:t>
            </a:r>
            <a:r>
              <a:rPr lang="en-US" dirty="0" smtClean="0"/>
              <a:t> </a:t>
            </a:r>
            <a:endParaRPr lang="en-US" dirty="0"/>
          </a:p>
        </p:txBody>
      </p:sp>
      <p:sp>
        <p:nvSpPr>
          <p:cNvPr id="6" name="Rectangle 5"/>
          <p:cNvSpPr/>
          <p:nvPr/>
        </p:nvSpPr>
        <p:spPr>
          <a:xfrm>
            <a:off x="1524000" y="228600"/>
            <a:ext cx="5867400" cy="24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1143000"/>
          </a:xfrm>
        </p:spPr>
        <p:txBody>
          <a:bodyPr/>
          <a:lstStyle/>
          <a:p>
            <a:r>
              <a:rPr lang="en-US" sz="3600" dirty="0" smtClean="0"/>
              <a:t>Feb 20, 2014, MAG Anomaly on STB</a:t>
            </a:r>
          </a:p>
        </p:txBody>
      </p:sp>
      <p:sp>
        <p:nvSpPr>
          <p:cNvPr id="5123" name="Rectangle 3"/>
          <p:cNvSpPr>
            <a:spLocks noGrp="1" noChangeArrowheads="1"/>
          </p:cNvSpPr>
          <p:nvPr>
            <p:ph type="body" idx="1"/>
          </p:nvPr>
        </p:nvSpPr>
        <p:spPr>
          <a:xfrm>
            <a:off x="228600" y="838200"/>
            <a:ext cx="8686800" cy="4525963"/>
          </a:xfrm>
        </p:spPr>
        <p:txBody>
          <a:bodyPr/>
          <a:lstStyle/>
          <a:p>
            <a:pPr>
              <a:lnSpc>
                <a:spcPct val="90000"/>
              </a:lnSpc>
            </a:pPr>
            <a:r>
              <a:rPr lang="en-US" sz="2400" dirty="0" smtClean="0"/>
              <a:t>On Feb 20 2014, STB MAG experienced a SEL (single event </a:t>
            </a:r>
            <a:r>
              <a:rPr lang="en-US" sz="2400" dirty="0" err="1" smtClean="0"/>
              <a:t>latchup</a:t>
            </a:r>
            <a:r>
              <a:rPr lang="en-US" sz="2400" dirty="0" smtClean="0"/>
              <a:t>), which caused the MAG instrument to shut off.</a:t>
            </a:r>
          </a:p>
          <a:p>
            <a:pPr>
              <a:lnSpc>
                <a:spcPct val="90000"/>
              </a:lnSpc>
            </a:pPr>
            <a:r>
              <a:rPr lang="en-US" sz="2400" dirty="0" smtClean="0"/>
              <a:t>In some respects, this appears similar to the SEU on Jan 8 2011 which caused power down of the full IMPACT and PLASTIC suites by spacecraft autonomy (due to abnormally high current in MAG).</a:t>
            </a:r>
          </a:p>
          <a:p>
            <a:pPr>
              <a:lnSpc>
                <a:spcPct val="90000"/>
              </a:lnSpc>
            </a:pPr>
            <a:r>
              <a:rPr lang="en-US" sz="2400" dirty="0"/>
              <a:t>Although instrument and spacecraft </a:t>
            </a:r>
            <a:r>
              <a:rPr lang="en-US" sz="2400" dirty="0" err="1"/>
              <a:t>houskeeping</a:t>
            </a:r>
            <a:r>
              <a:rPr lang="en-US" sz="2400" dirty="0"/>
              <a:t> is too coarse to confirm this, we believe it reasonable that a SEL caused a similarly high current in MAG, and that the hardware responded by shutting down before the spacecraft autonomy rule kicked in.</a:t>
            </a:r>
          </a:p>
          <a:p>
            <a:pPr>
              <a:lnSpc>
                <a:spcPct val="90000"/>
              </a:lnSpc>
            </a:pPr>
            <a:r>
              <a:rPr lang="en-US" sz="2400" dirty="0"/>
              <a:t>We </a:t>
            </a:r>
            <a:r>
              <a:rPr lang="en-US" sz="2400" dirty="0" smtClean="0"/>
              <a:t>recovered </a:t>
            </a:r>
            <a:r>
              <a:rPr lang="en-US" sz="2400" dirty="0"/>
              <a:t>MAG through a modified IDPU power cycle procedure on Feb 25 2014. </a:t>
            </a:r>
            <a:r>
              <a:rPr lang="en-US" sz="2400" dirty="0" smtClean="0"/>
              <a:t>The power cycle allowed the SEP and PLASTIC suites to remain powered.</a:t>
            </a:r>
          </a:p>
          <a:p>
            <a:pPr>
              <a:lnSpc>
                <a:spcPct val="90000"/>
              </a:lnSpc>
            </a:pPr>
            <a:r>
              <a:rPr lang="en-US" sz="2400" dirty="0" smtClean="0"/>
              <a:t>After </a:t>
            </a:r>
            <a:r>
              <a:rPr lang="en-US" sz="2400" dirty="0"/>
              <a:t>the power cycle, PLASTIC was inadvertently put into a silent </a:t>
            </a:r>
            <a:r>
              <a:rPr lang="en-US" sz="2400" dirty="0" smtClean="0"/>
              <a:t>mode, requiring </a:t>
            </a:r>
            <a:r>
              <a:rPr lang="en-US" sz="2400" dirty="0"/>
              <a:t>an IDPU soft reset on Feb 26 2014.</a:t>
            </a:r>
          </a:p>
          <a:p>
            <a:pPr>
              <a:lnSpc>
                <a:spcPct val="90000"/>
              </a:lnSpc>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Autofit/>
          </a:bodyPr>
          <a:lstStyle/>
          <a:p>
            <a:r>
              <a:rPr lang="en-US" sz="3200" dirty="0" smtClean="0"/>
              <a:t>STEREO IMPACT Team-Publications (1) </a:t>
            </a:r>
            <a:br>
              <a:rPr lang="en-US" sz="3200" dirty="0" smtClean="0"/>
            </a:br>
            <a:r>
              <a:rPr lang="en-US" sz="3200" dirty="0" smtClean="0"/>
              <a:t>2013-14</a:t>
            </a:r>
            <a:endParaRPr lang="en-US" sz="3200" dirty="0"/>
          </a:p>
        </p:txBody>
      </p:sp>
      <p:sp>
        <p:nvSpPr>
          <p:cNvPr id="3" name="Content Placeholder 2"/>
          <p:cNvSpPr>
            <a:spLocks noGrp="1"/>
          </p:cNvSpPr>
          <p:nvPr>
            <p:ph idx="1"/>
          </p:nvPr>
        </p:nvSpPr>
        <p:spPr>
          <a:xfrm>
            <a:off x="457200" y="1066800"/>
            <a:ext cx="8229600" cy="5410200"/>
          </a:xfrm>
        </p:spPr>
        <p:txBody>
          <a:bodyPr>
            <a:normAutofit fontScale="25000" lnSpcReduction="20000"/>
          </a:bodyPr>
          <a:lstStyle/>
          <a:p>
            <a:pPr marL="365760" indent="-365760">
              <a:lnSpc>
                <a:spcPct val="120000"/>
              </a:lnSpc>
              <a:buNone/>
            </a:pPr>
            <a:endParaRPr lang="en-US" sz="5600" dirty="0"/>
          </a:p>
          <a:p>
            <a:pPr marL="365760" lvl="0" indent="-365760">
              <a:lnSpc>
                <a:spcPct val="120000"/>
              </a:lnSpc>
              <a:buNone/>
            </a:pPr>
            <a:r>
              <a:rPr lang="en-US" sz="5600" b="1" dirty="0"/>
              <a:t>L.K. Jian</a:t>
            </a:r>
            <a:r>
              <a:rPr lang="en-US" sz="5600" dirty="0"/>
              <a:t>, C.T. Russell,</a:t>
            </a:r>
            <a:r>
              <a:rPr lang="en-US" sz="5600" b="1" dirty="0"/>
              <a:t> </a:t>
            </a:r>
            <a:r>
              <a:rPr lang="en-US" sz="5600" dirty="0"/>
              <a:t>J.G. </a:t>
            </a:r>
            <a:r>
              <a:rPr lang="en-US" sz="5600" dirty="0" err="1"/>
              <a:t>Luhmann</a:t>
            </a:r>
            <a:r>
              <a:rPr lang="en-US" sz="5600" dirty="0"/>
              <a:t>, D. Curtis, P. Schroeder, Burst Mode Trigger of STEREO In Situ Measurements, </a:t>
            </a:r>
            <a:r>
              <a:rPr lang="en-US" sz="5600" i="1" dirty="0"/>
              <a:t>Amer. Inst. Phys</a:t>
            </a:r>
            <a:r>
              <a:rPr lang="en-US" sz="5600" dirty="0"/>
              <a:t>. </a:t>
            </a:r>
            <a:r>
              <a:rPr lang="en-US" sz="5600" i="1" dirty="0"/>
              <a:t>Proceedings of Solar Wind 13</a:t>
            </a:r>
            <a:r>
              <a:rPr lang="en-US" sz="5600" dirty="0"/>
              <a:t>, </a:t>
            </a:r>
            <a:r>
              <a:rPr lang="en-US" sz="5600" i="1" dirty="0"/>
              <a:t>1539</a:t>
            </a:r>
            <a:r>
              <a:rPr lang="en-US" sz="5600" dirty="0"/>
              <a:t>, 195-198, </a:t>
            </a:r>
            <a:r>
              <a:rPr lang="en-US" sz="5600" dirty="0" err="1"/>
              <a:t>doi</a:t>
            </a:r>
            <a:r>
              <a:rPr lang="en-US" sz="5600" dirty="0"/>
              <a:t>: 10.1063/1.4811021, 2013.</a:t>
            </a:r>
          </a:p>
          <a:p>
            <a:pPr marL="365760" lvl="0" indent="-365760">
              <a:lnSpc>
                <a:spcPct val="120000"/>
              </a:lnSpc>
              <a:buNone/>
            </a:pPr>
            <a:r>
              <a:rPr lang="en-US" sz="5600" b="1" dirty="0"/>
              <a:t>L.K. Jian</a:t>
            </a:r>
            <a:r>
              <a:rPr lang="en-US" sz="5600" dirty="0"/>
              <a:t>, C.T. Russell,</a:t>
            </a:r>
            <a:r>
              <a:rPr lang="en-US" sz="5600" b="1" dirty="0"/>
              <a:t> </a:t>
            </a:r>
            <a:r>
              <a:rPr lang="en-US" sz="5600" dirty="0"/>
              <a:t>J.G. </a:t>
            </a:r>
            <a:r>
              <a:rPr lang="en-US" sz="5600" dirty="0" err="1"/>
              <a:t>Luhmann</a:t>
            </a:r>
            <a:r>
              <a:rPr lang="en-US" sz="5600" dirty="0"/>
              <a:t>, A.B. Galvin, K.D.C. </a:t>
            </a:r>
            <a:r>
              <a:rPr lang="en-US" sz="5600" dirty="0" err="1"/>
              <a:t>Simunac</a:t>
            </a:r>
            <a:r>
              <a:rPr lang="en-US" sz="5600" dirty="0"/>
              <a:t>, Solar Wind Observations at STEREO: 2007 – 2011, </a:t>
            </a:r>
            <a:r>
              <a:rPr lang="en-US" sz="5600" i="1" dirty="0"/>
              <a:t>Amer. Inst. Phys</a:t>
            </a:r>
            <a:r>
              <a:rPr lang="en-US" sz="5600" dirty="0"/>
              <a:t>. </a:t>
            </a:r>
            <a:r>
              <a:rPr lang="en-US" sz="5600" i="1" dirty="0"/>
              <a:t>Proceedings of Solar Wind 13</a:t>
            </a:r>
            <a:r>
              <a:rPr lang="en-US" sz="5600" dirty="0"/>
              <a:t>, </a:t>
            </a:r>
            <a:r>
              <a:rPr lang="en-US" sz="5600" i="1" dirty="0"/>
              <a:t>1539</a:t>
            </a:r>
            <a:r>
              <a:rPr lang="en-US" sz="5600" dirty="0"/>
              <a:t>, 191-194, </a:t>
            </a:r>
            <a:r>
              <a:rPr lang="en-US" sz="5600" dirty="0" err="1"/>
              <a:t>doi</a:t>
            </a:r>
            <a:r>
              <a:rPr lang="en-US" sz="5600" dirty="0"/>
              <a:t>: 10.1063/1.4811020, 2013</a:t>
            </a:r>
            <a:r>
              <a:rPr lang="en-US" sz="5600" dirty="0" smtClean="0"/>
              <a:t>.</a:t>
            </a:r>
          </a:p>
          <a:p>
            <a:pPr marL="365760" lvl="0" indent="-365760">
              <a:lnSpc>
                <a:spcPct val="120000"/>
              </a:lnSpc>
              <a:buNone/>
            </a:pPr>
            <a:r>
              <a:rPr lang="en-US" sz="5600" dirty="0"/>
              <a:t>A.B. Galvin, K.D.C. </a:t>
            </a:r>
            <a:r>
              <a:rPr lang="en-US" sz="5600" dirty="0" err="1"/>
              <a:t>Simunac</a:t>
            </a:r>
            <a:r>
              <a:rPr lang="en-US" sz="5600" dirty="0"/>
              <a:t>, </a:t>
            </a:r>
            <a:r>
              <a:rPr lang="en-US" sz="5600" b="1" dirty="0"/>
              <a:t>L.K. Jian</a:t>
            </a:r>
            <a:r>
              <a:rPr lang="en-US" sz="5600" dirty="0"/>
              <a:t>, C.F. </a:t>
            </a:r>
            <a:r>
              <a:rPr lang="en-US" sz="5600" dirty="0" err="1"/>
              <a:t>Farrugia</a:t>
            </a:r>
            <a:r>
              <a:rPr lang="en-US" sz="5600" dirty="0"/>
              <a:t>, M.A. </a:t>
            </a:r>
            <a:r>
              <a:rPr lang="en-US" sz="5600" dirty="0" err="1"/>
              <a:t>Popecki</a:t>
            </a:r>
            <a:r>
              <a:rPr lang="en-US" sz="5600" dirty="0"/>
              <a:t>, Solar Wind Ion Observations: Comparison from the Depths of Solar Minimum to the Rising of the Cycle, </a:t>
            </a:r>
            <a:r>
              <a:rPr lang="en-US" sz="5600" i="1" dirty="0"/>
              <a:t>Amer. Inst. Phys</a:t>
            </a:r>
            <a:r>
              <a:rPr lang="en-US" sz="5600" dirty="0"/>
              <a:t>. </a:t>
            </a:r>
            <a:r>
              <a:rPr lang="en-US" sz="5600" i="1" dirty="0"/>
              <a:t>Proceedings of Solar Wind 13</a:t>
            </a:r>
            <a:r>
              <a:rPr lang="en-US" sz="5600" dirty="0"/>
              <a:t>, </a:t>
            </a:r>
            <a:r>
              <a:rPr lang="en-US" sz="5600" i="1" dirty="0"/>
              <a:t>1539</a:t>
            </a:r>
            <a:r>
              <a:rPr lang="en-US" sz="5600" dirty="0"/>
              <a:t>, 15-18, </a:t>
            </a:r>
            <a:r>
              <a:rPr lang="en-US" sz="5600" dirty="0" err="1"/>
              <a:t>doi</a:t>
            </a:r>
            <a:r>
              <a:rPr lang="en-US" sz="5600" dirty="0"/>
              <a:t>: 10.1063/1.4810978, 2013.</a:t>
            </a:r>
          </a:p>
          <a:p>
            <a:pPr marL="365760" lvl="0" indent="-365760">
              <a:lnSpc>
                <a:spcPct val="120000"/>
              </a:lnSpc>
              <a:buNone/>
            </a:pPr>
            <a:r>
              <a:rPr lang="en-US" sz="5600" dirty="0"/>
              <a:t>O. Enriquez-Rivera, X. Blanco-Cano, C.T. Russell, </a:t>
            </a:r>
            <a:r>
              <a:rPr lang="en-US" sz="5600" b="1" dirty="0"/>
              <a:t>L.K. Jian</a:t>
            </a:r>
            <a:r>
              <a:rPr lang="en-US" sz="5600" dirty="0"/>
              <a:t>, J.G. </a:t>
            </a:r>
            <a:r>
              <a:rPr lang="en-US" sz="5600" dirty="0" err="1"/>
              <a:t>Luhmann</a:t>
            </a:r>
            <a:r>
              <a:rPr lang="en-US" sz="5600" dirty="0"/>
              <a:t>, K.D.C. </a:t>
            </a:r>
            <a:r>
              <a:rPr lang="en-US" sz="5600" dirty="0" err="1"/>
              <a:t>Simunac</a:t>
            </a:r>
            <a:r>
              <a:rPr lang="en-US" sz="5600" dirty="0"/>
              <a:t>, A.B. Galvin, Mirror-Mode Storms inside Stream Interaction Regions and in the Ambient Solar Wind: A Kinetic Study, </a:t>
            </a:r>
            <a:r>
              <a:rPr lang="en-US" sz="5600" i="1" dirty="0"/>
              <a:t>J. </a:t>
            </a:r>
            <a:r>
              <a:rPr lang="en-US" sz="5600" i="1" dirty="0" err="1"/>
              <a:t>Geophys</a:t>
            </a:r>
            <a:r>
              <a:rPr lang="en-US" sz="5600" i="1" dirty="0"/>
              <a:t>. Res</a:t>
            </a:r>
            <a:r>
              <a:rPr lang="en-US" sz="5600" dirty="0"/>
              <a:t>., </a:t>
            </a:r>
            <a:r>
              <a:rPr lang="en-US" sz="5600" i="1" dirty="0"/>
              <a:t>118</a:t>
            </a:r>
            <a:r>
              <a:rPr lang="en-US" sz="5600" dirty="0"/>
              <a:t>, 17-18, </a:t>
            </a:r>
            <a:r>
              <a:rPr lang="en-US" sz="5600" dirty="0" err="1"/>
              <a:t>doi</a:t>
            </a:r>
            <a:r>
              <a:rPr lang="en-US" sz="5600" dirty="0"/>
              <a:t>: 10.1029/2012JA018233, 2013. </a:t>
            </a:r>
          </a:p>
          <a:p>
            <a:pPr marL="365760" indent="-365760">
              <a:lnSpc>
                <a:spcPct val="120000"/>
              </a:lnSpc>
              <a:buNone/>
            </a:pPr>
            <a:r>
              <a:rPr lang="en-US" sz="5600" dirty="0"/>
              <a:t>X. Blanco-Cano, P. </a:t>
            </a:r>
            <a:r>
              <a:rPr lang="en-US" sz="5600" dirty="0" err="1"/>
              <a:t>Kajdič</a:t>
            </a:r>
            <a:r>
              <a:rPr lang="en-US" sz="5600" dirty="0"/>
              <a:t>, E. Aguilar-Rodríguez, C.T. Russell, </a:t>
            </a:r>
            <a:r>
              <a:rPr lang="en-US" sz="5600" b="1" dirty="0"/>
              <a:t>L.K. Jian</a:t>
            </a:r>
            <a:r>
              <a:rPr lang="en-US" sz="5600" dirty="0"/>
              <a:t>, J.G. </a:t>
            </a:r>
            <a:r>
              <a:rPr lang="en-US" sz="5600" dirty="0" err="1"/>
              <a:t>Luhmann</a:t>
            </a:r>
            <a:r>
              <a:rPr lang="en-US" sz="5600" dirty="0"/>
              <a:t>, STEREO Interplanetary Shocks and Foreshocks, </a:t>
            </a:r>
            <a:r>
              <a:rPr lang="en-US" sz="5600" i="1" dirty="0"/>
              <a:t>Amer. Inst. Phys</a:t>
            </a:r>
            <a:r>
              <a:rPr lang="en-US" sz="5600" dirty="0"/>
              <a:t>. </a:t>
            </a:r>
            <a:r>
              <a:rPr lang="en-US" sz="5600" i="1" dirty="0"/>
              <a:t>Proceedings of Solar Wind 13</a:t>
            </a:r>
            <a:r>
              <a:rPr lang="en-US" sz="5600" dirty="0"/>
              <a:t>, </a:t>
            </a:r>
            <a:r>
              <a:rPr lang="en-US" sz="5600" i="1" dirty="0"/>
              <a:t>1539</a:t>
            </a:r>
            <a:r>
              <a:rPr lang="en-US" sz="5600" dirty="0"/>
              <a:t>, 131-134, </a:t>
            </a:r>
            <a:r>
              <a:rPr lang="en-US" sz="5600" dirty="0" err="1"/>
              <a:t>doi</a:t>
            </a:r>
            <a:r>
              <a:rPr lang="en-US" sz="5600" dirty="0"/>
              <a:t>: 10.1063/1.4811005, 2013.</a:t>
            </a:r>
          </a:p>
          <a:p>
            <a:pPr marL="365760" lvl="0" indent="-365760">
              <a:lnSpc>
                <a:spcPct val="120000"/>
              </a:lnSpc>
              <a:buNone/>
            </a:pPr>
            <a:r>
              <a:rPr lang="en-US" sz="5600" dirty="0"/>
              <a:t>T. Nieves-Chinchilla, A. </a:t>
            </a:r>
            <a:r>
              <a:rPr lang="en-US" sz="5600" dirty="0" err="1"/>
              <a:t>Vourlidas</a:t>
            </a:r>
            <a:r>
              <a:rPr lang="en-US" sz="5600" dirty="0"/>
              <a:t>, G. </a:t>
            </a:r>
            <a:r>
              <a:rPr lang="en-US" sz="5600" dirty="0" err="1"/>
              <a:t>Stenborg</a:t>
            </a:r>
            <a:r>
              <a:rPr lang="en-US" sz="5600" dirty="0"/>
              <a:t>, N.P. </a:t>
            </a:r>
            <a:r>
              <a:rPr lang="en-US" sz="5600" dirty="0" err="1"/>
              <a:t>Savani</a:t>
            </a:r>
            <a:r>
              <a:rPr lang="en-US" sz="5600" dirty="0"/>
              <a:t>, A. </a:t>
            </a:r>
            <a:r>
              <a:rPr lang="en-US" sz="5600" dirty="0" err="1"/>
              <a:t>Koval</a:t>
            </a:r>
            <a:r>
              <a:rPr lang="en-US" sz="5600" dirty="0"/>
              <a:t>, A. Szabo, </a:t>
            </a:r>
            <a:r>
              <a:rPr lang="en-US" sz="5600" b="1" dirty="0"/>
              <a:t>L.K. Jian</a:t>
            </a:r>
            <a:r>
              <a:rPr lang="en-US" sz="5600" dirty="0"/>
              <a:t>, Inner </a:t>
            </a:r>
            <a:r>
              <a:rPr lang="en-US" sz="5600" dirty="0" err="1"/>
              <a:t>Heliospheric</a:t>
            </a:r>
            <a:r>
              <a:rPr lang="en-US" sz="5600" dirty="0"/>
              <a:t> Evolution of a “Stealth” CME Derived from Multi-view Imaging and Multipoint In-situ Observations: I. Propagation to 1 AU, </a:t>
            </a:r>
            <a:r>
              <a:rPr lang="en-US" sz="5600" i="1" dirty="0"/>
              <a:t>The </a:t>
            </a:r>
            <a:r>
              <a:rPr lang="en-US" sz="5600" i="1" dirty="0" err="1"/>
              <a:t>Astrophys</a:t>
            </a:r>
            <a:r>
              <a:rPr lang="en-US" sz="5600" i="1" dirty="0"/>
              <a:t>. J</a:t>
            </a:r>
            <a:r>
              <a:rPr lang="en-US" sz="5600" dirty="0"/>
              <a:t>., 779, 55, </a:t>
            </a:r>
            <a:r>
              <a:rPr lang="en-US" sz="5600" dirty="0" err="1"/>
              <a:t>doi</a:t>
            </a:r>
            <a:r>
              <a:rPr lang="en-US" sz="5600" dirty="0"/>
              <a:t>: 10.1088/0004-637X/779/1/55, 2013.</a:t>
            </a:r>
          </a:p>
          <a:p>
            <a:pPr lvl="0">
              <a:buFont typeface="+mj-lt"/>
              <a:buAutoNum type="arabicPeriod" startAt="8"/>
            </a:pPr>
            <a:endParaRPr lang="en-US" sz="4600" dirty="0"/>
          </a:p>
          <a:p>
            <a:endParaRPr lang="en-US" dirty="0"/>
          </a:p>
        </p:txBody>
      </p:sp>
    </p:spTree>
    <p:extLst>
      <p:ext uri="{BB962C8B-B14F-4D97-AF65-F5344CB8AC3E}">
        <p14:creationId xmlns:p14="http://schemas.microsoft.com/office/powerpoint/2010/main" xmlns="" val="1865066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47"/>
            <a:ext cx="8229600" cy="729253"/>
          </a:xfrm>
        </p:spPr>
        <p:txBody>
          <a:bodyPr>
            <a:normAutofit fontScale="90000"/>
          </a:bodyPr>
          <a:lstStyle/>
          <a:p>
            <a:r>
              <a:rPr lang="en-US" sz="3600" dirty="0" smtClean="0"/>
              <a:t>STEREO IMPACT-Team </a:t>
            </a:r>
            <a:r>
              <a:rPr lang="en-US" sz="3600" dirty="0"/>
              <a:t>Publications </a:t>
            </a:r>
            <a:r>
              <a:rPr lang="en-US" sz="3600" dirty="0" smtClean="0"/>
              <a:t>(2) 2013-14</a:t>
            </a:r>
            <a:endParaRPr lang="en-US" sz="3600" dirty="0"/>
          </a:p>
        </p:txBody>
      </p:sp>
      <p:sp>
        <p:nvSpPr>
          <p:cNvPr id="3" name="Content Placeholder 2"/>
          <p:cNvSpPr>
            <a:spLocks noGrp="1"/>
          </p:cNvSpPr>
          <p:nvPr>
            <p:ph idx="1"/>
          </p:nvPr>
        </p:nvSpPr>
        <p:spPr>
          <a:xfrm>
            <a:off x="381000" y="914400"/>
            <a:ext cx="8382000" cy="6096000"/>
          </a:xfrm>
        </p:spPr>
        <p:txBody>
          <a:bodyPr>
            <a:normAutofit fontScale="40000" lnSpcReduction="20000"/>
          </a:bodyPr>
          <a:lstStyle/>
          <a:p>
            <a:pPr marL="457200" lvl="0" indent="-457200">
              <a:lnSpc>
                <a:spcPct val="120000"/>
              </a:lnSpc>
              <a:spcBef>
                <a:spcPts val="360"/>
              </a:spcBef>
              <a:buNone/>
            </a:pPr>
            <a:r>
              <a:rPr lang="en-US" sz="3800" dirty="0" smtClean="0"/>
              <a:t>P</a:t>
            </a:r>
            <a:r>
              <a:rPr lang="en-US" sz="3800" dirty="0"/>
              <a:t>. </a:t>
            </a:r>
            <a:r>
              <a:rPr lang="en-US" sz="3800" dirty="0" err="1"/>
              <a:t>Kajdič</a:t>
            </a:r>
            <a:r>
              <a:rPr lang="en-US" sz="3800" dirty="0"/>
              <a:t>, X. Blanco-Cano, A. </a:t>
            </a:r>
            <a:r>
              <a:rPr lang="en-US" sz="3800" dirty="0" err="1"/>
              <a:t>Opitz</a:t>
            </a:r>
            <a:r>
              <a:rPr lang="en-US" sz="3800" dirty="0"/>
              <a:t>, J.-A. </a:t>
            </a:r>
            <a:r>
              <a:rPr lang="en-US" sz="3800" dirty="0" err="1"/>
              <a:t>Sauvaud</a:t>
            </a:r>
            <a:r>
              <a:rPr lang="en-US" sz="3800" dirty="0"/>
              <a:t>, E. Aguilar-Rodriguez, C.T. Russell, J.G. </a:t>
            </a:r>
            <a:r>
              <a:rPr lang="en-US" sz="3800" dirty="0" err="1"/>
              <a:t>Luhmann</a:t>
            </a:r>
            <a:r>
              <a:rPr lang="en-US" sz="3800" dirty="0"/>
              <a:t>, </a:t>
            </a:r>
            <a:r>
              <a:rPr lang="en-US" sz="3800" b="1" dirty="0"/>
              <a:t>L.K. Jian</a:t>
            </a:r>
            <a:r>
              <a:rPr lang="en-US" sz="3800" dirty="0"/>
              <a:t>, A.P. </a:t>
            </a:r>
            <a:r>
              <a:rPr lang="en-US" sz="3800" dirty="0" err="1"/>
              <a:t>Rouillard</a:t>
            </a:r>
            <a:r>
              <a:rPr lang="en-US" sz="3800" dirty="0"/>
              <a:t>, B. </a:t>
            </a:r>
            <a:r>
              <a:rPr lang="en-US" sz="3800" dirty="0" err="1"/>
              <a:t>Lavraud</a:t>
            </a:r>
            <a:r>
              <a:rPr lang="en-US" sz="3800" dirty="0"/>
              <a:t>, Electron Distributions Upstream and Downstream of ICME Driven IP Shocks, </a:t>
            </a:r>
            <a:r>
              <a:rPr lang="en-US" sz="3800" i="1" dirty="0"/>
              <a:t>Amer. Inst. Phys</a:t>
            </a:r>
            <a:r>
              <a:rPr lang="en-US" sz="3800" dirty="0"/>
              <a:t>. </a:t>
            </a:r>
            <a:r>
              <a:rPr lang="en-US" sz="3800" i="1" dirty="0"/>
              <a:t>Proceedings of Solar Wind 13</a:t>
            </a:r>
            <a:r>
              <a:rPr lang="en-US" sz="3800" dirty="0"/>
              <a:t>, </a:t>
            </a:r>
            <a:r>
              <a:rPr lang="en-US" sz="3800" i="1" dirty="0"/>
              <a:t>1539</a:t>
            </a:r>
            <a:r>
              <a:rPr lang="en-US" sz="3800" dirty="0"/>
              <a:t>, 203-206, </a:t>
            </a:r>
            <a:r>
              <a:rPr lang="en-US" sz="3800" dirty="0" err="1"/>
              <a:t>doi</a:t>
            </a:r>
            <a:r>
              <a:rPr lang="en-US" sz="3800" dirty="0"/>
              <a:t>: 10.1063/1.4811023, 2013.</a:t>
            </a:r>
          </a:p>
          <a:p>
            <a:pPr marL="457200" lvl="0" indent="-457200">
              <a:lnSpc>
                <a:spcPct val="120000"/>
              </a:lnSpc>
              <a:spcBef>
                <a:spcPts val="360"/>
              </a:spcBef>
              <a:buNone/>
            </a:pPr>
            <a:r>
              <a:rPr lang="en-US" sz="3800" dirty="0"/>
              <a:t>D.F. Webb, C. </a:t>
            </a:r>
            <a:r>
              <a:rPr lang="en-US" sz="3800" dirty="0" err="1"/>
              <a:t>Möstl</a:t>
            </a:r>
            <a:r>
              <a:rPr lang="en-US" sz="3800" dirty="0"/>
              <a:t>, B.V. Jackson, M.M. </a:t>
            </a:r>
            <a:r>
              <a:rPr lang="en-US" sz="3800" dirty="0" err="1"/>
              <a:t>Bisi</a:t>
            </a:r>
            <a:r>
              <a:rPr lang="en-US" sz="3800" dirty="0"/>
              <a:t>, T.A. Howard, T. Mulligan, E.A. Jensen, </a:t>
            </a:r>
            <a:r>
              <a:rPr lang="en-US" sz="3800" b="1" dirty="0"/>
              <a:t>L.K. Jian</a:t>
            </a:r>
            <a:r>
              <a:rPr lang="en-US" sz="3800" dirty="0"/>
              <a:t>, J.A. Davies, C.A. de </a:t>
            </a:r>
            <a:r>
              <a:rPr lang="en-US" sz="3800" dirty="0" err="1"/>
              <a:t>Koning</a:t>
            </a:r>
            <a:r>
              <a:rPr lang="en-US" sz="3800" dirty="0"/>
              <a:t>, Y. Liu, M. </a:t>
            </a:r>
            <a:r>
              <a:rPr lang="en-US" sz="3800" dirty="0" err="1"/>
              <a:t>Temmer</a:t>
            </a:r>
            <a:r>
              <a:rPr lang="en-US" sz="3800" dirty="0"/>
              <a:t>, J.M. Clover, C.J. </a:t>
            </a:r>
            <a:r>
              <a:rPr lang="en-US" sz="3800" dirty="0" err="1"/>
              <a:t>Farrugia</a:t>
            </a:r>
            <a:r>
              <a:rPr lang="en-US" sz="3800" dirty="0"/>
              <a:t>, R.A. Harrison, N. Nitta, D. </a:t>
            </a:r>
            <a:r>
              <a:rPr lang="en-US" sz="3800" dirty="0" err="1"/>
              <a:t>Odstrcil</a:t>
            </a:r>
            <a:r>
              <a:rPr lang="en-US" sz="3800" dirty="0"/>
              <a:t>, S.J. </a:t>
            </a:r>
            <a:r>
              <a:rPr lang="en-US" sz="3800" dirty="0" err="1"/>
              <a:t>Tappin</a:t>
            </a:r>
            <a:r>
              <a:rPr lang="en-US" sz="3800" dirty="0"/>
              <a:t>, H.-S. Yu, </a:t>
            </a:r>
            <a:r>
              <a:rPr lang="en-US" sz="3800" dirty="0" err="1"/>
              <a:t>Heliospheric</a:t>
            </a:r>
            <a:r>
              <a:rPr lang="en-US" sz="3800" dirty="0"/>
              <a:t> Imaging of 3D Density Structures During the Multiple Coronal Mass Ejections of Late July to Early August 2010, </a:t>
            </a:r>
            <a:r>
              <a:rPr lang="en-US" sz="3800" i="1" dirty="0"/>
              <a:t>Solar Phys</a:t>
            </a:r>
            <a:r>
              <a:rPr lang="en-US" sz="3800" dirty="0"/>
              <a:t>., </a:t>
            </a:r>
            <a:r>
              <a:rPr lang="en-US" sz="3800" i="1" dirty="0"/>
              <a:t>285</a:t>
            </a:r>
            <a:r>
              <a:rPr lang="en-US" sz="3800" dirty="0"/>
              <a:t>, 317-348, </a:t>
            </a:r>
            <a:r>
              <a:rPr lang="en-US" sz="3800" dirty="0" err="1"/>
              <a:t>doi</a:t>
            </a:r>
            <a:r>
              <a:rPr lang="en-US" sz="3800" dirty="0"/>
              <a:t>: 10.1007/s11207-013-0260-5, 2013. </a:t>
            </a:r>
          </a:p>
          <a:p>
            <a:pPr marL="457200" indent="-457200">
              <a:lnSpc>
                <a:spcPct val="120000"/>
              </a:lnSpc>
              <a:spcBef>
                <a:spcPts val="360"/>
              </a:spcBef>
              <a:buNone/>
            </a:pPr>
            <a:r>
              <a:rPr lang="en-US" sz="3800" dirty="0"/>
              <a:t>J.A. Barry, A.B. Galvin, M. </a:t>
            </a:r>
            <a:r>
              <a:rPr lang="en-US" sz="3800" dirty="0" err="1"/>
              <a:t>Popecki</a:t>
            </a:r>
            <a:r>
              <a:rPr lang="en-US" sz="3800" dirty="0"/>
              <a:t>, B. </a:t>
            </a:r>
            <a:r>
              <a:rPr lang="en-US" sz="3800" dirty="0" err="1"/>
              <a:t>Klecker</a:t>
            </a:r>
            <a:r>
              <a:rPr lang="en-US" sz="3800" dirty="0"/>
              <a:t>, H. </a:t>
            </a:r>
            <a:r>
              <a:rPr lang="en-US" sz="3800" dirty="0" err="1"/>
              <a:t>Kucharek</a:t>
            </a:r>
            <a:r>
              <a:rPr lang="en-US" sz="3800" dirty="0"/>
              <a:t>, K. </a:t>
            </a:r>
            <a:r>
              <a:rPr lang="en-US" sz="3800" dirty="0" err="1"/>
              <a:t>Simunac</a:t>
            </a:r>
            <a:r>
              <a:rPr lang="en-US" sz="3800" dirty="0"/>
              <a:t>, C.J. </a:t>
            </a:r>
            <a:r>
              <a:rPr lang="en-US" sz="3800" dirty="0" err="1"/>
              <a:t>Farrugia</a:t>
            </a:r>
            <a:r>
              <a:rPr lang="en-US" sz="3800" dirty="0"/>
              <a:t>, J.G. </a:t>
            </a:r>
            <a:r>
              <a:rPr lang="en-US" sz="3800" dirty="0" err="1"/>
              <a:t>Luhmann</a:t>
            </a:r>
            <a:r>
              <a:rPr lang="en-US" sz="3800" dirty="0"/>
              <a:t>, </a:t>
            </a:r>
            <a:r>
              <a:rPr lang="en-US" sz="3800" b="1" dirty="0"/>
              <a:t>L.K. Jian</a:t>
            </a:r>
            <a:r>
              <a:rPr lang="en-US" sz="3800" dirty="0"/>
              <a:t>, Analysis of </a:t>
            </a:r>
            <a:r>
              <a:rPr lang="en-US" sz="3800" dirty="0" err="1"/>
              <a:t>Suprathermal</a:t>
            </a:r>
            <a:r>
              <a:rPr lang="en-US" sz="3800" dirty="0"/>
              <a:t> Proton Events Observed by STEREO/PLASTIC Focusing on the Observation of Bow Shock/</a:t>
            </a:r>
            <a:r>
              <a:rPr lang="en-US" sz="3800" dirty="0" err="1"/>
              <a:t>Magnetospheric</a:t>
            </a:r>
            <a:r>
              <a:rPr lang="en-US" sz="3800" dirty="0"/>
              <a:t> Events, </a:t>
            </a:r>
            <a:r>
              <a:rPr lang="en-US" sz="3800" i="1" dirty="0"/>
              <a:t>Amer. Inst. Phys</a:t>
            </a:r>
            <a:r>
              <a:rPr lang="en-US" sz="3800" dirty="0"/>
              <a:t>. </a:t>
            </a:r>
            <a:r>
              <a:rPr lang="en-US" sz="3800" i="1" dirty="0"/>
              <a:t>Proceedings of Solar Wind 13</a:t>
            </a:r>
            <a:r>
              <a:rPr lang="en-US" sz="3800" dirty="0"/>
              <a:t>, </a:t>
            </a:r>
            <a:r>
              <a:rPr lang="en-US" sz="3800" i="1" dirty="0"/>
              <a:t>1539</a:t>
            </a:r>
            <a:r>
              <a:rPr lang="en-US" sz="3800" dirty="0"/>
              <a:t>, 382-385, </a:t>
            </a:r>
            <a:r>
              <a:rPr lang="en-US" sz="3800" dirty="0" err="1"/>
              <a:t>doi</a:t>
            </a:r>
            <a:r>
              <a:rPr lang="en-US" sz="3800" dirty="0"/>
              <a:t>: 10.1063/1.4811065, 2013</a:t>
            </a:r>
            <a:r>
              <a:rPr lang="en-US" sz="3800" dirty="0" smtClean="0"/>
              <a:t>.</a:t>
            </a:r>
          </a:p>
          <a:p>
            <a:pPr marL="457200" lvl="0" indent="-457200">
              <a:lnSpc>
                <a:spcPct val="120000"/>
              </a:lnSpc>
              <a:spcBef>
                <a:spcPts val="360"/>
              </a:spcBef>
              <a:buNone/>
            </a:pPr>
            <a:r>
              <a:rPr lang="en-US" sz="3800" b="1" dirty="0"/>
              <a:t>L.K. Jian</a:t>
            </a:r>
            <a:r>
              <a:rPr lang="en-US" sz="3800" dirty="0"/>
              <a:t>, H.Y. Wei, C.T. Russell, J.G. </a:t>
            </a:r>
            <a:r>
              <a:rPr lang="en-US" sz="3800" dirty="0" err="1"/>
              <a:t>Luhmann</a:t>
            </a:r>
            <a:r>
              <a:rPr lang="en-US" sz="3800" dirty="0"/>
              <a:t>, B. </a:t>
            </a:r>
            <a:r>
              <a:rPr lang="en-US" sz="3800" dirty="0" err="1"/>
              <a:t>Klecker</a:t>
            </a:r>
            <a:r>
              <a:rPr lang="en-US" sz="3800" dirty="0"/>
              <a:t>, N. </a:t>
            </a:r>
            <a:r>
              <a:rPr lang="en-US" sz="3800" dirty="0" err="1"/>
              <a:t>Omidi</a:t>
            </a:r>
            <a:r>
              <a:rPr lang="en-US" sz="3800" dirty="0"/>
              <a:t>, P. Isenberg, M.L. Goldstein, A. Figueroa-</a:t>
            </a:r>
            <a:r>
              <a:rPr lang="en-US" sz="3800" dirty="0" err="1"/>
              <a:t>Viñas</a:t>
            </a:r>
            <a:r>
              <a:rPr lang="en-US" sz="3800" dirty="0"/>
              <a:t>, X. Blanco-Cano, Electromagnetic Waves near the Proton Cyclotron Frequency: STEREO Observations, </a:t>
            </a:r>
            <a:r>
              <a:rPr lang="en-US" sz="3800" i="1" dirty="0"/>
              <a:t>The </a:t>
            </a:r>
            <a:r>
              <a:rPr lang="en-US" sz="3800" i="1" dirty="0" err="1"/>
              <a:t>Astrophys</a:t>
            </a:r>
            <a:r>
              <a:rPr lang="en-US" sz="3800" i="1" dirty="0"/>
              <a:t>. J</a:t>
            </a:r>
            <a:r>
              <a:rPr lang="en-US" sz="3800" dirty="0"/>
              <a:t>., submitted, 2013. </a:t>
            </a:r>
          </a:p>
          <a:p>
            <a:pPr marL="457200" indent="-457200">
              <a:lnSpc>
                <a:spcPct val="120000"/>
              </a:lnSpc>
              <a:spcBef>
                <a:spcPts val="360"/>
              </a:spcBef>
              <a:buNone/>
            </a:pPr>
            <a:r>
              <a:rPr lang="en-US" sz="3800" dirty="0" smtClean="0"/>
              <a:t>Y</a:t>
            </a:r>
            <a:r>
              <a:rPr lang="en-US" sz="3800" dirty="0"/>
              <a:t>. C.-M. Liu, J. Huang, C. Wang, B. </a:t>
            </a:r>
            <a:r>
              <a:rPr lang="en-US" sz="3800" dirty="0" err="1"/>
              <a:t>Klecker</a:t>
            </a:r>
            <a:r>
              <a:rPr lang="en-US" sz="3800" dirty="0"/>
              <a:t>, A.B. Galvin, K.D.C. </a:t>
            </a:r>
            <a:r>
              <a:rPr lang="en-US" sz="3800" dirty="0" err="1"/>
              <a:t>Simunac</a:t>
            </a:r>
            <a:r>
              <a:rPr lang="en-US" sz="3800" dirty="0"/>
              <a:t>, M.A. </a:t>
            </a:r>
            <a:r>
              <a:rPr lang="en-US" sz="3800" dirty="0" err="1"/>
              <a:t>Popecki</a:t>
            </a:r>
            <a:r>
              <a:rPr lang="en-US" sz="3800" dirty="0"/>
              <a:t>, L. </a:t>
            </a:r>
            <a:r>
              <a:rPr lang="en-US" sz="3800" dirty="0" err="1"/>
              <a:t>Kistler</a:t>
            </a:r>
            <a:r>
              <a:rPr lang="en-US" sz="3800" dirty="0"/>
              <a:t>, C. </a:t>
            </a:r>
            <a:r>
              <a:rPr lang="en-US" sz="3800" dirty="0" err="1"/>
              <a:t>Farrugia</a:t>
            </a:r>
            <a:r>
              <a:rPr lang="en-US" sz="3800" dirty="0"/>
              <a:t>, M.A. Lee, H. </a:t>
            </a:r>
            <a:r>
              <a:rPr lang="en-US" sz="3800" dirty="0" err="1"/>
              <a:t>Kucharek</a:t>
            </a:r>
            <a:r>
              <a:rPr lang="en-US" sz="3800" dirty="0"/>
              <a:t>, A. </a:t>
            </a:r>
            <a:r>
              <a:rPr lang="en-US" sz="3800" dirty="0" err="1"/>
              <a:t>Opitz</a:t>
            </a:r>
            <a:r>
              <a:rPr lang="en-US" sz="3800" dirty="0"/>
              <a:t>, J.G. </a:t>
            </a:r>
            <a:r>
              <a:rPr lang="en-US" sz="3800" dirty="0" err="1"/>
              <a:t>Luhmann</a:t>
            </a:r>
            <a:r>
              <a:rPr lang="en-US" sz="3800" dirty="0"/>
              <a:t>, </a:t>
            </a:r>
            <a:r>
              <a:rPr lang="en-US" sz="3800" b="1" dirty="0"/>
              <a:t>L. Jian</a:t>
            </a:r>
            <a:r>
              <a:rPr lang="en-US" sz="3800" dirty="0"/>
              <a:t>, A Statistical Analysis of </a:t>
            </a:r>
            <a:r>
              <a:rPr lang="en-US" sz="3800" dirty="0" err="1"/>
              <a:t>Heliospheric</a:t>
            </a:r>
            <a:r>
              <a:rPr lang="en-US" sz="3800" dirty="0"/>
              <a:t> Plasma Sheet, </a:t>
            </a:r>
            <a:r>
              <a:rPr lang="en-US" sz="3800" dirty="0" err="1"/>
              <a:t>Heliospheric</a:t>
            </a:r>
            <a:r>
              <a:rPr lang="en-US" sz="3800" dirty="0"/>
              <a:t> Current Sheet and Sector Boundary Observed in situ by STEREO, </a:t>
            </a:r>
            <a:r>
              <a:rPr lang="en-US" sz="3800" i="1" dirty="0"/>
              <a:t>J. </a:t>
            </a:r>
            <a:r>
              <a:rPr lang="en-US" sz="3800" i="1" dirty="0" err="1"/>
              <a:t>Geophys</a:t>
            </a:r>
            <a:r>
              <a:rPr lang="en-US" sz="3800" i="1" dirty="0"/>
              <a:t>. Res</a:t>
            </a:r>
            <a:r>
              <a:rPr lang="en-US" sz="3800" dirty="0"/>
              <a:t>., </a:t>
            </a:r>
            <a:r>
              <a:rPr lang="en-US" sz="3800" dirty="0" smtClean="0"/>
              <a:t>in press, </a:t>
            </a:r>
            <a:r>
              <a:rPr lang="en-US" sz="3800" dirty="0"/>
              <a:t>2014.</a:t>
            </a:r>
            <a:r>
              <a:rPr lang="en-US" dirty="0"/>
              <a:t> </a:t>
            </a:r>
            <a:endParaRPr lang="en-US" dirty="0" smtClean="0"/>
          </a:p>
          <a:p>
            <a:endParaRPr lang="en-US" dirty="0"/>
          </a:p>
        </p:txBody>
      </p:sp>
    </p:spTree>
    <p:extLst>
      <p:ext uri="{BB962C8B-B14F-4D97-AF65-F5344CB8AC3E}">
        <p14:creationId xmlns:p14="http://schemas.microsoft.com/office/powerpoint/2010/main" xmlns="" val="2917909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47"/>
            <a:ext cx="8229600" cy="729253"/>
          </a:xfrm>
        </p:spPr>
        <p:txBody>
          <a:bodyPr>
            <a:normAutofit fontScale="90000"/>
          </a:bodyPr>
          <a:lstStyle/>
          <a:p>
            <a:r>
              <a:rPr lang="en-US" sz="3600" dirty="0" smtClean="0"/>
              <a:t>STEREO IMPACT-Team Publications (3)</a:t>
            </a:r>
            <a:br>
              <a:rPr lang="en-US" sz="3600" dirty="0" smtClean="0"/>
            </a:br>
            <a:r>
              <a:rPr lang="en-US" sz="3600" dirty="0" smtClean="0"/>
              <a:t> 2013-14</a:t>
            </a:r>
            <a:endParaRPr lang="en-US" sz="3600" dirty="0"/>
          </a:p>
        </p:txBody>
      </p:sp>
      <p:sp>
        <p:nvSpPr>
          <p:cNvPr id="3" name="Content Placeholder 2"/>
          <p:cNvSpPr>
            <a:spLocks noGrp="1"/>
          </p:cNvSpPr>
          <p:nvPr>
            <p:ph idx="1"/>
          </p:nvPr>
        </p:nvSpPr>
        <p:spPr>
          <a:xfrm>
            <a:off x="381000" y="914400"/>
            <a:ext cx="8382000" cy="6096000"/>
          </a:xfrm>
        </p:spPr>
        <p:txBody>
          <a:bodyPr>
            <a:noAutofit/>
          </a:bodyPr>
          <a:lstStyle/>
          <a:p>
            <a:pPr>
              <a:buNone/>
            </a:pPr>
            <a:r>
              <a:rPr lang="en-US" sz="1200" dirty="0" smtClean="0"/>
              <a:t>Cohen, C. M. S., G. M. Mason, R. A. </a:t>
            </a:r>
            <a:r>
              <a:rPr lang="en-US" sz="1200" dirty="0" err="1" smtClean="0"/>
              <a:t>Mewaldt</a:t>
            </a:r>
            <a:r>
              <a:rPr lang="en-US" sz="1200" dirty="0" smtClean="0"/>
              <a:t>, and T. T. von </a:t>
            </a:r>
            <a:r>
              <a:rPr lang="en-US" sz="1200" dirty="0" err="1" smtClean="0"/>
              <a:t>Rosenvinge</a:t>
            </a:r>
            <a:r>
              <a:rPr lang="en-US" sz="1200" dirty="0" smtClean="0"/>
              <a:t>, “Solar Energetic Particle Characteristics and their dependence on longitude in solar cycle 24”, in </a:t>
            </a:r>
            <a:r>
              <a:rPr lang="en-US" sz="1200" i="1" dirty="0" smtClean="0"/>
              <a:t>Solar Wind 13</a:t>
            </a:r>
            <a:r>
              <a:rPr lang="en-US" sz="1200" dirty="0" smtClean="0"/>
              <a:t>, G. P. </a:t>
            </a:r>
            <a:r>
              <a:rPr lang="en-US" sz="1200" dirty="0" err="1" smtClean="0"/>
              <a:t>Zank</a:t>
            </a:r>
            <a:r>
              <a:rPr lang="en-US" sz="1200" dirty="0" smtClean="0"/>
              <a:t>, et al. </a:t>
            </a:r>
            <a:r>
              <a:rPr lang="en-US" sz="1200" dirty="0" err="1" smtClean="0"/>
              <a:t>eds</a:t>
            </a:r>
            <a:r>
              <a:rPr lang="en-US" sz="1200" dirty="0" smtClean="0"/>
              <a:t>, AIP Conference Proceedings #1539 (Melville, NY), 151-154 (2013).</a:t>
            </a:r>
          </a:p>
          <a:p>
            <a:pPr>
              <a:buNone/>
            </a:pPr>
            <a:r>
              <a:rPr lang="en-US" sz="1200" dirty="0" smtClean="0"/>
              <a:t> </a:t>
            </a:r>
          </a:p>
          <a:p>
            <a:pPr>
              <a:buNone/>
            </a:pPr>
            <a:r>
              <a:rPr lang="en-US" sz="1200" dirty="0" smtClean="0"/>
              <a:t>Cohen, C. M. S., M. E. </a:t>
            </a:r>
            <a:r>
              <a:rPr lang="en-US" sz="1200" dirty="0" err="1" smtClean="0"/>
              <a:t>Wiedenbeck</a:t>
            </a:r>
            <a:r>
              <a:rPr lang="en-US" sz="1200" dirty="0" smtClean="0"/>
              <a:t>, G. M. Mason, R. Gomez-</a:t>
            </a:r>
            <a:r>
              <a:rPr lang="en-US" sz="1200" dirty="0" err="1" smtClean="0"/>
              <a:t>Herrero</a:t>
            </a:r>
            <a:r>
              <a:rPr lang="en-US" sz="1200" dirty="0" smtClean="0"/>
              <a:t>, D. K. Haggerty, N. V. Nitta, Furthering Our Understanding of Wide Longitude 3He-rich SEP Events, </a:t>
            </a:r>
            <a:r>
              <a:rPr lang="en-US" sz="1200" i="1" dirty="0" smtClean="0"/>
              <a:t>Proc. of 33rd ICRC</a:t>
            </a:r>
            <a:r>
              <a:rPr lang="en-US" sz="1200" dirty="0" smtClean="0"/>
              <a:t>, 2013.</a:t>
            </a:r>
          </a:p>
          <a:p>
            <a:pPr>
              <a:buNone/>
            </a:pPr>
            <a:r>
              <a:rPr lang="en-US" sz="1200" dirty="0" smtClean="0"/>
              <a:t> </a:t>
            </a:r>
          </a:p>
          <a:p>
            <a:pPr>
              <a:buNone/>
            </a:pPr>
            <a:r>
              <a:rPr lang="en-US" sz="1200" dirty="0" err="1" smtClean="0"/>
              <a:t>Leske</a:t>
            </a:r>
            <a:r>
              <a:rPr lang="en-US" sz="1200" dirty="0" smtClean="0"/>
              <a:t>, R.A., Cohen, C.M.S., Dotson, B., </a:t>
            </a:r>
            <a:r>
              <a:rPr lang="en-US" sz="1200" dirty="0" err="1" smtClean="0"/>
              <a:t>Mewaldt</a:t>
            </a:r>
            <a:r>
              <a:rPr lang="en-US" sz="1200" dirty="0" smtClean="0"/>
              <a:t>, R.A., Cummings, A.C., Labrador, A.W., Stone, E.C., </a:t>
            </a:r>
            <a:r>
              <a:rPr lang="en-US" sz="1200" dirty="0" err="1" smtClean="0"/>
              <a:t>Wiedenbeck</a:t>
            </a:r>
            <a:r>
              <a:rPr lang="en-US" sz="1200" dirty="0" smtClean="0"/>
              <a:t>, M.E., Christian, E.R., and  von </a:t>
            </a:r>
            <a:r>
              <a:rPr lang="en-US" sz="1200" dirty="0" err="1" smtClean="0"/>
              <a:t>Rosenvinge</a:t>
            </a:r>
            <a:r>
              <a:rPr lang="en-US" sz="1200" dirty="0" smtClean="0"/>
              <a:t>, T.T., "A Survey of Anisotropic Energetic Particle  Flows Observed by STEREO", in </a:t>
            </a:r>
            <a:r>
              <a:rPr lang="en-US" sz="1200" i="1" dirty="0" smtClean="0"/>
              <a:t>Solar Wind 13</a:t>
            </a:r>
            <a:r>
              <a:rPr lang="en-US" sz="1200" dirty="0" smtClean="0"/>
              <a:t>, edited by G.P. </a:t>
            </a:r>
            <a:r>
              <a:rPr lang="en-US" sz="1200" dirty="0" err="1" smtClean="0"/>
              <a:t>Zank</a:t>
            </a:r>
            <a:r>
              <a:rPr lang="en-US" sz="1200" dirty="0" smtClean="0"/>
              <a:t> et al. (American Institute of Physics), AIP Conf. Proc. #1539, 227-230 (2013).</a:t>
            </a:r>
          </a:p>
          <a:p>
            <a:pPr>
              <a:buNone/>
            </a:pPr>
            <a:r>
              <a:rPr lang="en-US" sz="1200" dirty="0" smtClean="0"/>
              <a:t> </a:t>
            </a:r>
          </a:p>
          <a:p>
            <a:pPr>
              <a:buNone/>
            </a:pPr>
            <a:r>
              <a:rPr lang="en-US" sz="1200" dirty="0" err="1" smtClean="0"/>
              <a:t>Leske</a:t>
            </a:r>
            <a:r>
              <a:rPr lang="en-US" sz="1200" dirty="0" smtClean="0"/>
              <a:t>, R.A., Cohen, C.M.S., </a:t>
            </a:r>
            <a:r>
              <a:rPr lang="en-US" sz="1200" dirty="0" err="1" smtClean="0"/>
              <a:t>Mewaldt</a:t>
            </a:r>
            <a:r>
              <a:rPr lang="en-US" sz="1200" dirty="0" smtClean="0"/>
              <a:t>, R.A., Cummings, A.C., Labrador, A.W., Stone, E.C., </a:t>
            </a:r>
            <a:r>
              <a:rPr lang="en-US" sz="1200" dirty="0" err="1" smtClean="0"/>
              <a:t>Wiedenbeck</a:t>
            </a:r>
            <a:r>
              <a:rPr lang="en-US" sz="1200" dirty="0" smtClean="0"/>
              <a:t>, M.E., Christian, E.R., and von </a:t>
            </a:r>
            <a:r>
              <a:rPr lang="en-US" sz="1200" dirty="0" err="1" smtClean="0"/>
              <a:t>Rosenvinge</a:t>
            </a:r>
            <a:r>
              <a:rPr lang="en-US" sz="1200" dirty="0" smtClean="0"/>
              <a:t>, T.T.,  "Solar Energetic Particle Anisotropies Observed by STEREO/LET", </a:t>
            </a:r>
            <a:r>
              <a:rPr lang="en-US" sz="1200" i="1" dirty="0" smtClean="0"/>
              <a:t>Proc. 33</a:t>
            </a:r>
            <a:r>
              <a:rPr lang="en-US" sz="1200" i="1" baseline="30000" dirty="0" smtClean="0"/>
              <a:t>rd</a:t>
            </a:r>
            <a:r>
              <a:rPr lang="en-US" sz="1200" i="1" dirty="0" smtClean="0"/>
              <a:t> </a:t>
            </a:r>
            <a:r>
              <a:rPr lang="en-US" sz="1200" i="1" dirty="0" err="1" smtClean="0"/>
              <a:t>Internat.</a:t>
            </a:r>
            <a:r>
              <a:rPr lang="en-US" sz="1200" i="1" dirty="0" smtClean="0"/>
              <a:t> Cosmic Ray Conf. </a:t>
            </a:r>
            <a:r>
              <a:rPr lang="en-US" sz="1200" dirty="0" smtClean="0"/>
              <a:t>(Rio de Janeiro), paper 0583 (2013).</a:t>
            </a:r>
          </a:p>
          <a:p>
            <a:pPr>
              <a:buNone/>
            </a:pPr>
            <a:r>
              <a:rPr lang="en-US" sz="1200" dirty="0" smtClean="0"/>
              <a:t> </a:t>
            </a:r>
          </a:p>
          <a:p>
            <a:pPr>
              <a:buNone/>
            </a:pPr>
            <a:r>
              <a:rPr lang="en-US" sz="1200" dirty="0" err="1" smtClean="0"/>
              <a:t>Mewaldt</a:t>
            </a:r>
            <a:r>
              <a:rPr lang="en-US" sz="1200" dirty="0" smtClean="0"/>
              <a:t>, R. A., C. M. S. Cohen, G. M. Mason, T. T. von </a:t>
            </a:r>
            <a:r>
              <a:rPr lang="en-US" sz="1200" dirty="0" err="1" smtClean="0"/>
              <a:t>Rosenvinge</a:t>
            </a:r>
            <a:r>
              <a:rPr lang="en-US" sz="1200" dirty="0" smtClean="0"/>
              <a:t>, R. A. </a:t>
            </a:r>
            <a:r>
              <a:rPr lang="en-US" sz="1200" dirty="0" err="1" smtClean="0"/>
              <a:t>Leske</a:t>
            </a:r>
            <a:r>
              <a:rPr lang="en-US" sz="1200" dirty="0" smtClean="0"/>
              <a:t>, J. G. </a:t>
            </a:r>
            <a:r>
              <a:rPr lang="en-US" sz="1200" dirty="0" err="1" smtClean="0"/>
              <a:t>Luhmann</a:t>
            </a:r>
            <a:r>
              <a:rPr lang="en-US" sz="1200" dirty="0" smtClean="0"/>
              <a:t>, D. </a:t>
            </a:r>
            <a:r>
              <a:rPr lang="en-US" sz="1200" dirty="0" err="1" smtClean="0"/>
              <a:t>Odstricil</a:t>
            </a:r>
            <a:r>
              <a:rPr lang="en-US" sz="1200" dirty="0" smtClean="0"/>
              <a:t>, and A. </a:t>
            </a:r>
            <a:r>
              <a:rPr lang="en-US" sz="1200" dirty="0" err="1" smtClean="0"/>
              <a:t>Vourlidas</a:t>
            </a:r>
            <a:r>
              <a:rPr lang="en-US" sz="1200" dirty="0" smtClean="0"/>
              <a:t>, “Solar Energetic Particle Events and their Variability from the Sun and Beyond”, in </a:t>
            </a:r>
            <a:r>
              <a:rPr lang="en-US" sz="1200" i="1" dirty="0" smtClean="0"/>
              <a:t>Solar Wind 13</a:t>
            </a:r>
            <a:r>
              <a:rPr lang="en-US" sz="1200" dirty="0" smtClean="0"/>
              <a:t>, G. P. </a:t>
            </a:r>
            <a:r>
              <a:rPr lang="en-US" sz="1200" dirty="0" err="1" smtClean="0"/>
              <a:t>Zank</a:t>
            </a:r>
            <a:r>
              <a:rPr lang="en-US" sz="1200" dirty="0" smtClean="0"/>
              <a:t>, et al. </a:t>
            </a:r>
            <a:r>
              <a:rPr lang="en-US" sz="1200" dirty="0" err="1" smtClean="0"/>
              <a:t>eds</a:t>
            </a:r>
            <a:r>
              <a:rPr lang="en-US" sz="1200" dirty="0" smtClean="0"/>
              <a:t>, AIP Conference Proceedings #1539 (Melville, NY), 116-121, (2013).</a:t>
            </a:r>
          </a:p>
          <a:p>
            <a:pPr>
              <a:buNone/>
            </a:pPr>
            <a:r>
              <a:rPr lang="en-US" sz="1200" dirty="0" smtClean="0"/>
              <a:t> </a:t>
            </a:r>
          </a:p>
          <a:p>
            <a:pPr>
              <a:buNone/>
            </a:pPr>
            <a:r>
              <a:rPr lang="en-US" sz="1200" dirty="0" err="1" smtClean="0"/>
              <a:t>Mewaldt</a:t>
            </a:r>
            <a:r>
              <a:rPr lang="en-US" sz="1200" dirty="0" smtClean="0"/>
              <a:t>, R. A., C. M. S. Cohen, G. M. Mason, T. T. von </a:t>
            </a:r>
            <a:r>
              <a:rPr lang="en-US" sz="1200" dirty="0" err="1" smtClean="0"/>
              <a:t>Rosenvinge</a:t>
            </a:r>
            <a:r>
              <a:rPr lang="en-US" sz="1200" dirty="0" smtClean="0"/>
              <a:t>, R. A. </a:t>
            </a:r>
            <a:r>
              <a:rPr lang="en-US" sz="1200" dirty="0" err="1" smtClean="0"/>
              <a:t>Leske</a:t>
            </a:r>
            <a:r>
              <a:rPr lang="en-US" sz="1200" dirty="0" smtClean="0"/>
              <a:t>, J. G. </a:t>
            </a:r>
            <a:r>
              <a:rPr lang="en-US" sz="1200" dirty="0" err="1" smtClean="0"/>
              <a:t>Luhmann</a:t>
            </a:r>
            <a:r>
              <a:rPr lang="en-US" sz="1200" dirty="0" smtClean="0"/>
              <a:t>, “A 360° View of Solar Energetic Particle Events, Including One Extreme Event”, </a:t>
            </a:r>
            <a:r>
              <a:rPr lang="en-US" sz="1200" i="1" dirty="0" smtClean="0"/>
              <a:t>Proc. 33</a:t>
            </a:r>
            <a:r>
              <a:rPr lang="en-US" sz="1200" i="1" baseline="30000" dirty="0" smtClean="0"/>
              <a:t>rd</a:t>
            </a:r>
            <a:r>
              <a:rPr lang="en-US" sz="1200" i="1" dirty="0" smtClean="0"/>
              <a:t> </a:t>
            </a:r>
            <a:r>
              <a:rPr lang="en-US" sz="1200" i="1" dirty="0" err="1" smtClean="0"/>
              <a:t>Internat.</a:t>
            </a:r>
            <a:r>
              <a:rPr lang="en-US" sz="1200" i="1" dirty="0" smtClean="0"/>
              <a:t> Cosmic Ray Conf.</a:t>
            </a:r>
            <a:r>
              <a:rPr lang="en-US" sz="1200" dirty="0" smtClean="0"/>
              <a:t> (Rio de Janeiro), paper 1186 (2013).</a:t>
            </a:r>
          </a:p>
          <a:p>
            <a:pPr>
              <a:buNone/>
            </a:pPr>
            <a:r>
              <a:rPr lang="en-US" sz="1200" dirty="0" smtClean="0"/>
              <a:t> </a:t>
            </a:r>
          </a:p>
          <a:p>
            <a:pPr>
              <a:buNone/>
            </a:pPr>
            <a:r>
              <a:rPr lang="en-US" sz="1200" dirty="0" smtClean="0"/>
              <a:t>Russell, C. T., R. A. </a:t>
            </a:r>
            <a:r>
              <a:rPr lang="en-US" sz="1200" dirty="0" err="1" smtClean="0"/>
              <a:t>Mewaldt</a:t>
            </a:r>
            <a:r>
              <a:rPr lang="en-US" sz="1200" dirty="0" smtClean="0"/>
              <a:t>, J. G. </a:t>
            </a:r>
            <a:r>
              <a:rPr lang="en-US" sz="1200" dirty="0" err="1" smtClean="0"/>
              <a:t>Luhmann</a:t>
            </a:r>
            <a:r>
              <a:rPr lang="en-US" sz="1200" dirty="0" smtClean="0"/>
              <a:t>, G. M. Mason, T. T. von </a:t>
            </a:r>
            <a:r>
              <a:rPr lang="en-US" sz="1200" dirty="0" err="1" smtClean="0"/>
              <a:t>Rosenvinge</a:t>
            </a:r>
            <a:r>
              <a:rPr lang="en-US" sz="1200" dirty="0" smtClean="0"/>
              <a:t>, C. M. S. Cohen, R. A. </a:t>
            </a:r>
            <a:r>
              <a:rPr lang="en-US" sz="1200" dirty="0" err="1" smtClean="0"/>
              <a:t>Leske</a:t>
            </a:r>
            <a:r>
              <a:rPr lang="en-US" sz="1200" dirty="0" smtClean="0"/>
              <a:t>, R. Gomez-</a:t>
            </a:r>
            <a:r>
              <a:rPr lang="en-US" sz="1200" dirty="0" err="1" smtClean="0"/>
              <a:t>Herrero</a:t>
            </a:r>
            <a:r>
              <a:rPr lang="en-US" sz="1200" dirty="0" smtClean="0"/>
              <a:t>, A. </a:t>
            </a:r>
            <a:r>
              <a:rPr lang="en-US" sz="1200" dirty="0" err="1" smtClean="0"/>
              <a:t>Klassen</a:t>
            </a:r>
            <a:r>
              <a:rPr lang="en-US" sz="1200" dirty="0" smtClean="0"/>
              <a:t>, A. B. Galvin, and K. D. C. </a:t>
            </a:r>
            <a:r>
              <a:rPr lang="en-US" sz="1200" dirty="0" err="1" smtClean="0"/>
              <a:t>Simunac</a:t>
            </a:r>
            <a:r>
              <a:rPr lang="en-US" sz="1200" dirty="0" smtClean="0"/>
              <a:t>, “The Very Unusual Interplanetary Coronal Mass Ejection of July 23, 2012:  A Blast Wave Mediated by Solar Energetic Particles”, </a:t>
            </a:r>
            <a:r>
              <a:rPr lang="en-US" sz="1200" i="1" dirty="0" err="1" smtClean="0"/>
              <a:t>Astrophys</a:t>
            </a:r>
            <a:r>
              <a:rPr lang="en-US" sz="1200" i="1" dirty="0" smtClean="0"/>
              <a:t>. J., 770:38, </a:t>
            </a:r>
            <a:r>
              <a:rPr lang="en-US" sz="1200" dirty="0" smtClean="0"/>
              <a:t>doi:10.1088/0004-637X/770/1/38, June 2013.</a:t>
            </a:r>
            <a:r>
              <a:rPr lang="en-US" sz="1200" i="1" dirty="0" smtClean="0"/>
              <a:t>  </a:t>
            </a:r>
            <a:endParaRPr lang="en-US" sz="1200" dirty="0" smtClean="0"/>
          </a:p>
          <a:p>
            <a:pPr>
              <a:buNone/>
            </a:pPr>
            <a:r>
              <a:rPr lang="en-US" sz="1200" dirty="0" smtClean="0"/>
              <a:t> </a:t>
            </a:r>
          </a:p>
          <a:p>
            <a:endParaRPr lang="en-US" sz="1200" dirty="0"/>
          </a:p>
        </p:txBody>
      </p:sp>
    </p:spTree>
    <p:extLst>
      <p:ext uri="{BB962C8B-B14F-4D97-AF65-F5344CB8AC3E}">
        <p14:creationId xmlns:p14="http://schemas.microsoft.com/office/powerpoint/2010/main" xmlns="" val="2917909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47"/>
            <a:ext cx="8229600" cy="729253"/>
          </a:xfrm>
        </p:spPr>
        <p:txBody>
          <a:bodyPr>
            <a:normAutofit fontScale="90000"/>
          </a:bodyPr>
          <a:lstStyle/>
          <a:p>
            <a:r>
              <a:rPr lang="en-US" sz="3100" dirty="0" smtClean="0"/>
              <a:t>STEREO IMPACT-Team Publications (4)</a:t>
            </a:r>
            <a:br>
              <a:rPr lang="en-US" sz="3100" dirty="0" smtClean="0"/>
            </a:br>
            <a:r>
              <a:rPr lang="en-US" sz="3600" dirty="0" smtClean="0"/>
              <a:t> </a:t>
            </a:r>
            <a:r>
              <a:rPr lang="en-US" sz="3100" dirty="0" smtClean="0"/>
              <a:t>2013-14</a:t>
            </a:r>
            <a:endParaRPr lang="en-US" sz="3600" dirty="0"/>
          </a:p>
        </p:txBody>
      </p:sp>
      <p:sp>
        <p:nvSpPr>
          <p:cNvPr id="3" name="Content Placeholder 2"/>
          <p:cNvSpPr>
            <a:spLocks noGrp="1"/>
          </p:cNvSpPr>
          <p:nvPr>
            <p:ph idx="1"/>
          </p:nvPr>
        </p:nvSpPr>
        <p:spPr>
          <a:xfrm>
            <a:off x="228600" y="762000"/>
            <a:ext cx="8610600" cy="6096000"/>
          </a:xfrm>
        </p:spPr>
        <p:txBody>
          <a:bodyPr>
            <a:noAutofit/>
          </a:bodyPr>
          <a:lstStyle/>
          <a:p>
            <a:pPr>
              <a:buNone/>
            </a:pPr>
            <a:r>
              <a:rPr lang="en-US" sz="1100" dirty="0" err="1" smtClean="0"/>
              <a:t>Wiedenbeck</a:t>
            </a:r>
            <a:r>
              <a:rPr lang="en-US" sz="1100" dirty="0" smtClean="0"/>
              <a:t>, M. E., and G. M. Mason, The Solar Cycle Variation of 3He from Solar Energetic Particle Events”, </a:t>
            </a:r>
            <a:r>
              <a:rPr lang="en-US" sz="1100" i="1" dirty="0" smtClean="0"/>
              <a:t>Proc. 33</a:t>
            </a:r>
            <a:r>
              <a:rPr lang="en-US" sz="1100" i="1" baseline="30000" dirty="0" smtClean="0"/>
              <a:t>rd</a:t>
            </a:r>
            <a:r>
              <a:rPr lang="en-US" sz="1100" i="1" dirty="0" smtClean="0"/>
              <a:t> </a:t>
            </a:r>
            <a:r>
              <a:rPr lang="en-US" sz="1100" i="1" dirty="0" err="1" smtClean="0"/>
              <a:t>Internat.</a:t>
            </a:r>
            <a:r>
              <a:rPr lang="en-US" sz="1100" i="1" dirty="0" smtClean="0"/>
              <a:t> Cosmic Ray Conf.</a:t>
            </a:r>
            <a:r>
              <a:rPr lang="en-US" sz="1100" dirty="0" smtClean="0"/>
              <a:t> (Rio de Janeiro), paper 971 (2013).</a:t>
            </a:r>
          </a:p>
          <a:p>
            <a:pPr>
              <a:buNone/>
            </a:pPr>
            <a:r>
              <a:rPr lang="en-US" sz="1100" dirty="0" smtClean="0"/>
              <a:t> </a:t>
            </a:r>
          </a:p>
          <a:p>
            <a:pPr>
              <a:buNone/>
            </a:pPr>
            <a:r>
              <a:rPr lang="en-US" sz="1100" dirty="0" err="1" smtClean="0"/>
              <a:t>Wiedenbeck</a:t>
            </a:r>
            <a:r>
              <a:rPr lang="en-US" sz="1100" dirty="0" smtClean="0"/>
              <a:t>, M. E. , G. M. Mason , C. M. S. Cohen, N. V. Nitta, R. </a:t>
            </a:r>
            <a:r>
              <a:rPr lang="en-US" sz="1100" dirty="0" err="1" smtClean="0"/>
              <a:t>G´omez-Herrero</a:t>
            </a:r>
            <a:r>
              <a:rPr lang="en-US" sz="1100" dirty="0" smtClean="0"/>
              <a:t>, and D. K Haggerty, “Observations of Solar Energetic Particles from 3He-rich Events over  a Wide Range of Heliographic Longitude”, </a:t>
            </a:r>
            <a:r>
              <a:rPr lang="en-US" sz="1100" i="1" dirty="0" smtClean="0"/>
              <a:t>The Astrophysical Journal,</a:t>
            </a:r>
            <a:r>
              <a:rPr lang="en-US" sz="1100" dirty="0" smtClean="0"/>
              <a:t> 762:54 (9pp), 2013.</a:t>
            </a:r>
          </a:p>
          <a:p>
            <a:endParaRPr lang="en-US" sz="1100" dirty="0" smtClean="0"/>
          </a:p>
          <a:p>
            <a:pPr>
              <a:buNone/>
            </a:pPr>
            <a:r>
              <a:rPr lang="en-US" sz="1100" dirty="0" smtClean="0"/>
              <a:t>Cohen, C. M. S., G. M. Mason, R. A. </a:t>
            </a:r>
            <a:r>
              <a:rPr lang="en-US" sz="1100" dirty="0" err="1" smtClean="0"/>
              <a:t>Mewaldt</a:t>
            </a:r>
            <a:r>
              <a:rPr lang="en-US" sz="1100" dirty="0" smtClean="0"/>
              <a:t>, and M. E. </a:t>
            </a:r>
            <a:r>
              <a:rPr lang="en-US" sz="1100" dirty="0" err="1" smtClean="0"/>
              <a:t>Wiedenbeck</a:t>
            </a:r>
            <a:r>
              <a:rPr lang="en-US" sz="1100" dirty="0" smtClean="0"/>
              <a:t>, “The Longitudinal Dependence of Heavy Ion Composition in the 11 April 2013 SEP Event”, submitted to </a:t>
            </a:r>
            <a:r>
              <a:rPr lang="en-US" sz="1100" i="1" dirty="0" smtClean="0"/>
              <a:t>The Astrophysical Journal, </a:t>
            </a:r>
            <a:r>
              <a:rPr lang="en-US" sz="1100" dirty="0" smtClean="0"/>
              <a:t>2014.</a:t>
            </a:r>
          </a:p>
          <a:p>
            <a:pPr>
              <a:buNone/>
            </a:pPr>
            <a:r>
              <a:rPr lang="en-US" sz="1100" dirty="0" smtClean="0"/>
              <a:t> </a:t>
            </a:r>
          </a:p>
          <a:p>
            <a:pPr>
              <a:buNone/>
            </a:pPr>
            <a:r>
              <a:rPr lang="en-US" sz="1100" dirty="0" smtClean="0"/>
              <a:t>Cohen, C.M.S., R.A. </a:t>
            </a:r>
            <a:r>
              <a:rPr lang="en-US" sz="1100" dirty="0" err="1" smtClean="0"/>
              <a:t>Mewaldt</a:t>
            </a:r>
            <a:r>
              <a:rPr lang="en-US" sz="1100" dirty="0" smtClean="0"/>
              <a:t>, G.M. Mason, The Charge-to-Mass Dependence of SEP </a:t>
            </a:r>
            <a:r>
              <a:rPr lang="en-US" sz="1100" dirty="0" err="1" smtClean="0"/>
              <a:t>Fluences</a:t>
            </a:r>
            <a:r>
              <a:rPr lang="en-US" sz="1100" dirty="0" smtClean="0"/>
              <a:t> Over Wide Longitudes, in </a:t>
            </a:r>
            <a:r>
              <a:rPr lang="en-US" sz="1100" i="1" dirty="0" smtClean="0"/>
              <a:t>Outstanding Problems in </a:t>
            </a:r>
            <a:r>
              <a:rPr lang="en-US" sz="1100" i="1" dirty="0" err="1" smtClean="0"/>
              <a:t>Heliophysics</a:t>
            </a:r>
            <a:r>
              <a:rPr lang="en-US" sz="1100" i="1" dirty="0" smtClean="0"/>
              <a:t>: From Coronal Heating to the Edge of the </a:t>
            </a:r>
            <a:r>
              <a:rPr lang="en-US" sz="1100" i="1" dirty="0" err="1" smtClean="0"/>
              <a:t>Heliosphere</a:t>
            </a:r>
            <a:r>
              <a:rPr lang="en-US" sz="1100" i="1" dirty="0" smtClean="0"/>
              <a:t>,</a:t>
            </a:r>
            <a:r>
              <a:rPr lang="en-US" sz="1100" dirty="0" smtClean="0"/>
              <a:t> Proc. of 12th Annual </a:t>
            </a:r>
            <a:r>
              <a:rPr lang="en-US" sz="1100" dirty="0" err="1" smtClean="0"/>
              <a:t>Internat.</a:t>
            </a:r>
            <a:r>
              <a:rPr lang="en-US" sz="1100" dirty="0" smtClean="0"/>
              <a:t> Astrophysics Conf., edited by Q. </a:t>
            </a:r>
            <a:r>
              <a:rPr lang="en-US" sz="1100" dirty="0" err="1" smtClean="0"/>
              <a:t>Hu</a:t>
            </a:r>
            <a:r>
              <a:rPr lang="en-US" sz="1100" dirty="0" smtClean="0"/>
              <a:t> and G.P. </a:t>
            </a:r>
            <a:r>
              <a:rPr lang="en-US" sz="1100" dirty="0" err="1" smtClean="0"/>
              <a:t>Zank</a:t>
            </a:r>
            <a:r>
              <a:rPr lang="en-US" sz="1100" dirty="0" smtClean="0"/>
              <a:t>, (Astronomical Society of the Pacific), ASP Conf. Proc. #484, 118-123 (2014).  in press 2014.</a:t>
            </a:r>
          </a:p>
          <a:p>
            <a:pPr>
              <a:buNone/>
            </a:pPr>
            <a:r>
              <a:rPr lang="en-US" sz="1100" dirty="0" smtClean="0"/>
              <a:t> </a:t>
            </a:r>
          </a:p>
          <a:p>
            <a:pPr>
              <a:buNone/>
            </a:pPr>
            <a:r>
              <a:rPr lang="en-US" sz="1100" dirty="0" err="1" smtClean="0"/>
              <a:t>Leske</a:t>
            </a:r>
            <a:r>
              <a:rPr lang="en-US" sz="1100" dirty="0" smtClean="0"/>
              <a:t>, R.A., Cummings, A.C., Cohen, C.M.S., </a:t>
            </a:r>
            <a:r>
              <a:rPr lang="en-US" sz="1100" dirty="0" err="1" smtClean="0"/>
              <a:t>Mewaldt</a:t>
            </a:r>
            <a:r>
              <a:rPr lang="en-US" sz="1100" dirty="0" smtClean="0"/>
              <a:t>, R.A., Labrador, A.W., Stone, E.C., </a:t>
            </a:r>
            <a:r>
              <a:rPr lang="en-US" sz="1100" dirty="0" err="1" smtClean="0"/>
              <a:t>Wiedenbeck</a:t>
            </a:r>
            <a:r>
              <a:rPr lang="en-US" sz="1100" dirty="0" smtClean="0"/>
              <a:t>, M.E., Christian, E.R., and von </a:t>
            </a:r>
            <a:r>
              <a:rPr lang="en-US" sz="1100" dirty="0" err="1" smtClean="0"/>
              <a:t>Rosenvinge</a:t>
            </a:r>
            <a:r>
              <a:rPr lang="en-US" sz="1100" dirty="0" smtClean="0"/>
              <a:t>, T.T.,  "Observations of Loss-Cone Pitch Angle Distributions of Solar Energetic  Particles", in </a:t>
            </a:r>
            <a:r>
              <a:rPr lang="en-US" sz="1100" i="1" dirty="0" smtClean="0"/>
              <a:t>Outstanding Problems in </a:t>
            </a:r>
            <a:r>
              <a:rPr lang="en-US" sz="1100" i="1" dirty="0" err="1" smtClean="0"/>
              <a:t>Heliophysics</a:t>
            </a:r>
            <a:r>
              <a:rPr lang="en-US" sz="1100" i="1" dirty="0" smtClean="0"/>
              <a:t>: From Coronal Heating to the Edge of the </a:t>
            </a:r>
            <a:r>
              <a:rPr lang="en-US" sz="1100" i="1" dirty="0" err="1" smtClean="0"/>
              <a:t>Heliosphere</a:t>
            </a:r>
            <a:r>
              <a:rPr lang="en-US" sz="1100" i="1" dirty="0" smtClean="0"/>
              <a:t>,</a:t>
            </a:r>
            <a:r>
              <a:rPr lang="en-US" sz="1100" dirty="0" smtClean="0"/>
              <a:t> Proc. of 12th Annual </a:t>
            </a:r>
            <a:r>
              <a:rPr lang="en-US" sz="1100" dirty="0" err="1" smtClean="0"/>
              <a:t>Internat.</a:t>
            </a:r>
            <a:r>
              <a:rPr lang="en-US" sz="1100" dirty="0" smtClean="0"/>
              <a:t> Astrophysics Conf., edited by Q. </a:t>
            </a:r>
            <a:r>
              <a:rPr lang="en-US" sz="1100" dirty="0" err="1" smtClean="0"/>
              <a:t>Hu</a:t>
            </a:r>
            <a:r>
              <a:rPr lang="en-US" sz="1100" dirty="0" smtClean="0"/>
              <a:t> and G.P. </a:t>
            </a:r>
            <a:r>
              <a:rPr lang="en-US" sz="1100" dirty="0" err="1" smtClean="0"/>
              <a:t>Zank</a:t>
            </a:r>
            <a:r>
              <a:rPr lang="en-US" sz="1100" dirty="0" smtClean="0"/>
              <a:t>, (Astronomical Society of the Pacific), ASP Conf. Proc. #484, 118-123 (2014). </a:t>
            </a:r>
          </a:p>
          <a:p>
            <a:pPr>
              <a:buNone/>
            </a:pPr>
            <a:r>
              <a:rPr lang="en-US" sz="1100" dirty="0" smtClean="0"/>
              <a:t> </a:t>
            </a:r>
          </a:p>
          <a:p>
            <a:pPr>
              <a:buNone/>
            </a:pPr>
            <a:r>
              <a:rPr lang="en-US" sz="1100" dirty="0" err="1" smtClean="0"/>
              <a:t>Papaioannou</a:t>
            </a:r>
            <a:r>
              <a:rPr lang="en-US" sz="1100" dirty="0" smtClean="0"/>
              <a:t>, A., O. E. </a:t>
            </a:r>
            <a:r>
              <a:rPr lang="en-US" sz="1100" dirty="0" err="1" smtClean="0"/>
              <a:t>Malandraki</a:t>
            </a:r>
            <a:r>
              <a:rPr lang="en-US" sz="1100" dirty="0" smtClean="0"/>
              <a:t>, N. </a:t>
            </a:r>
            <a:r>
              <a:rPr lang="en-US" sz="1100" dirty="0" err="1" smtClean="0"/>
              <a:t>Dresing</a:t>
            </a:r>
            <a:r>
              <a:rPr lang="en-US" sz="1100" dirty="0" smtClean="0"/>
              <a:t>, B. Heber, K.-L. Klein, R. </a:t>
            </a:r>
            <a:r>
              <a:rPr lang="en-US" sz="1100" dirty="0" err="1" smtClean="0"/>
              <a:t>Vainio</a:t>
            </a:r>
            <a:r>
              <a:rPr lang="en-US" sz="1100" dirty="0" smtClean="0"/>
              <a:t>, T. </a:t>
            </a:r>
            <a:r>
              <a:rPr lang="en-US" sz="1100" dirty="0" err="1" smtClean="0"/>
              <a:t>Rodrigues-Gasen</a:t>
            </a:r>
            <a:r>
              <a:rPr lang="en-US" sz="1100" dirty="0" smtClean="0"/>
              <a:t>, A. </a:t>
            </a:r>
            <a:r>
              <a:rPr lang="en-US" sz="1100" dirty="0" err="1" smtClean="0"/>
              <a:t>Klassen</a:t>
            </a:r>
            <a:r>
              <a:rPr lang="en-US" sz="1100" dirty="0" smtClean="0"/>
              <a:t>, A. </a:t>
            </a:r>
            <a:r>
              <a:rPr lang="en-US" sz="1100" dirty="0" err="1" smtClean="0"/>
              <a:t>Nindos</a:t>
            </a:r>
            <a:r>
              <a:rPr lang="en-US" sz="1100" dirty="0" smtClean="0"/>
              <a:t>, D. </a:t>
            </a:r>
            <a:r>
              <a:rPr lang="en-US" sz="1100" dirty="0" err="1" smtClean="0"/>
              <a:t>Heynderickx</a:t>
            </a:r>
            <a:r>
              <a:rPr lang="en-US" sz="1100" dirty="0" smtClean="0"/>
              <a:t>, R. A. </a:t>
            </a:r>
            <a:r>
              <a:rPr lang="en-US" sz="1100" dirty="0" err="1" smtClean="0"/>
              <a:t>Mewaldt</a:t>
            </a:r>
            <a:r>
              <a:rPr lang="en-US" sz="1100" dirty="0" smtClean="0"/>
              <a:t>, R. Gomez-</a:t>
            </a:r>
            <a:r>
              <a:rPr lang="en-US" sz="1100" dirty="0" err="1" smtClean="0"/>
              <a:t>Herrero</a:t>
            </a:r>
            <a:r>
              <a:rPr lang="en-US" sz="1100" dirty="0" smtClean="0"/>
              <a:t>, N. </a:t>
            </a:r>
            <a:r>
              <a:rPr lang="en-US" sz="1100" dirty="0" err="1" smtClean="0"/>
              <a:t>Vilmer</a:t>
            </a:r>
            <a:r>
              <a:rPr lang="en-US" sz="1100" dirty="0" smtClean="0"/>
              <a:t>, A. </a:t>
            </a:r>
            <a:r>
              <a:rPr lang="en-US" sz="1100" dirty="0" err="1" smtClean="0"/>
              <a:t>Kouloumvakos</a:t>
            </a:r>
            <a:r>
              <a:rPr lang="en-US" sz="1100" dirty="0" smtClean="0"/>
              <a:t>, K. </a:t>
            </a:r>
            <a:r>
              <a:rPr lang="en-US" sz="1100" dirty="0" err="1" smtClean="0"/>
              <a:t>Tsiotsiou</a:t>
            </a:r>
            <a:r>
              <a:rPr lang="en-US" sz="1100" dirty="0" smtClean="0"/>
              <a:t>, and G. </a:t>
            </a:r>
            <a:r>
              <a:rPr lang="en-US" sz="1100" dirty="0" err="1" smtClean="0"/>
              <a:t>Tsiropoula</a:t>
            </a:r>
            <a:r>
              <a:rPr lang="en-US" sz="1100" dirty="0" smtClean="0"/>
              <a:t>, “</a:t>
            </a:r>
            <a:r>
              <a:rPr lang="en-US" sz="1100" dirty="0" err="1" smtClean="0"/>
              <a:t>SEPServer</a:t>
            </a:r>
            <a:r>
              <a:rPr lang="en-US" sz="1100" dirty="0" smtClean="0"/>
              <a:t> Catalogues of Solar Energetic Particle events at 1 AU based on STEREO recordings: 2007-2012”, </a:t>
            </a:r>
            <a:r>
              <a:rPr lang="en-US" sz="1100" i="1" dirty="0" smtClean="0"/>
              <a:t>Astronomy and Astrophysics,</a:t>
            </a:r>
            <a:r>
              <a:rPr lang="en-US" sz="1100" dirty="0" smtClean="0"/>
              <a:t> in press, (2014).</a:t>
            </a:r>
          </a:p>
          <a:p>
            <a:pPr>
              <a:buNone/>
            </a:pPr>
            <a:r>
              <a:rPr lang="en-US" sz="1100" dirty="0" smtClean="0"/>
              <a:t> </a:t>
            </a:r>
          </a:p>
          <a:p>
            <a:pPr>
              <a:buNone/>
            </a:pPr>
            <a:r>
              <a:rPr lang="en-US" sz="1100" dirty="0" smtClean="0"/>
              <a:t>Richardson, I. G., T. T. von </a:t>
            </a:r>
            <a:r>
              <a:rPr lang="en-US" sz="1100" dirty="0" err="1" smtClean="0"/>
              <a:t>Rosenvinge</a:t>
            </a:r>
            <a:r>
              <a:rPr lang="en-US" sz="1100" dirty="0" smtClean="0"/>
              <a:t>,  H. V. Cane, E. R. Christian, C. M. S. Cohen, A. W. Labrador, R. A. </a:t>
            </a:r>
            <a:r>
              <a:rPr lang="en-US" sz="1100" dirty="0" err="1" smtClean="0"/>
              <a:t>Leske</a:t>
            </a:r>
            <a:r>
              <a:rPr lang="en-US" sz="1100" dirty="0" smtClean="0"/>
              <a:t>, R. A. </a:t>
            </a:r>
            <a:r>
              <a:rPr lang="en-US" sz="1100" dirty="0" err="1" smtClean="0"/>
              <a:t>Mewaldt</a:t>
            </a:r>
            <a:r>
              <a:rPr lang="en-US" sz="1100" dirty="0" smtClean="0"/>
              <a:t>, M. E. </a:t>
            </a:r>
            <a:r>
              <a:rPr lang="en-US" sz="1100" dirty="0" err="1" smtClean="0"/>
              <a:t>Wiedenbeck</a:t>
            </a:r>
            <a:r>
              <a:rPr lang="en-US" sz="1100" dirty="0" smtClean="0"/>
              <a:t>, and E. C. Stone, “&gt;25 </a:t>
            </a:r>
            <a:r>
              <a:rPr lang="en-US" sz="1100" dirty="0" err="1" smtClean="0"/>
              <a:t>MeV</a:t>
            </a:r>
            <a:r>
              <a:rPr lang="en-US" sz="1100" dirty="0" smtClean="0"/>
              <a:t> Proton Events Observed by the High Energy Telescopes on the STEREO A and B Spacecraft and/or at the Earth During the First Seven Years of the STEREO Mission”, submitted to </a:t>
            </a:r>
            <a:r>
              <a:rPr lang="en-US" sz="1100" i="1" dirty="0" smtClean="0"/>
              <a:t>Solar Physics,</a:t>
            </a:r>
            <a:r>
              <a:rPr lang="en-US" sz="1100" dirty="0" smtClean="0"/>
              <a:t> 2014.</a:t>
            </a:r>
          </a:p>
          <a:p>
            <a:pPr>
              <a:buNone/>
            </a:pPr>
            <a:r>
              <a:rPr lang="en-US" sz="1100" dirty="0" smtClean="0"/>
              <a:t> </a:t>
            </a:r>
          </a:p>
          <a:p>
            <a:pPr>
              <a:buNone/>
            </a:pPr>
            <a:r>
              <a:rPr lang="en-US" sz="1100" dirty="0" smtClean="0"/>
              <a:t>Wu. Z., Y. Chen, G. Li, L. L. Zhao, R. W. Ebert, M. I. Desai, G. M. Mason, B. </a:t>
            </a:r>
            <a:r>
              <a:rPr lang="en-US" sz="1100" dirty="0" err="1" smtClean="0"/>
              <a:t>Lavraud</a:t>
            </a:r>
            <a:r>
              <a:rPr lang="en-US" sz="1100" dirty="0" smtClean="0"/>
              <a:t>, L. Zhao, Y C. -M Liu, F. </a:t>
            </a:r>
            <a:r>
              <a:rPr lang="en-US" sz="1100" dirty="0" err="1" smtClean="0"/>
              <a:t>Guo</a:t>
            </a:r>
            <a:r>
              <a:rPr lang="en-US" sz="1100" dirty="0" smtClean="0"/>
              <a:t>, C. L. Tang, E. </a:t>
            </a:r>
            <a:r>
              <a:rPr lang="en-US" sz="1100" dirty="0" err="1" smtClean="0"/>
              <a:t>Landi</a:t>
            </a:r>
            <a:r>
              <a:rPr lang="en-US" sz="1100" dirty="0" smtClean="0"/>
              <a:t>, and J. </a:t>
            </a:r>
            <a:r>
              <a:rPr lang="en-US" sz="1100" dirty="0" err="1" smtClean="0"/>
              <a:t>Sauvaud</a:t>
            </a:r>
            <a:r>
              <a:rPr lang="en-US" sz="1100" dirty="0" smtClean="0"/>
              <a:t>, “Observations of Energetic Particles Between a Pair of </a:t>
            </a:r>
            <a:r>
              <a:rPr lang="en-US" sz="1100" dirty="0" err="1" smtClean="0"/>
              <a:t>Corotating</a:t>
            </a:r>
            <a:r>
              <a:rPr lang="en-US" sz="1100" dirty="0" smtClean="0"/>
              <a:t> Interaction Regions”, </a:t>
            </a:r>
            <a:r>
              <a:rPr lang="en-US" sz="1100" i="1" dirty="0" err="1" smtClean="0"/>
              <a:t>Astrophys</a:t>
            </a:r>
            <a:r>
              <a:rPr lang="en-US" sz="1100" i="1" dirty="0" smtClean="0"/>
              <a:t>. J., 781:17</a:t>
            </a:r>
            <a:r>
              <a:rPr lang="en-US" sz="1100" dirty="0" smtClean="0"/>
              <a:t>, </a:t>
            </a:r>
            <a:r>
              <a:rPr lang="en-US" sz="1100" dirty="0" err="1" smtClean="0"/>
              <a:t>doi</a:t>
            </a:r>
            <a:r>
              <a:rPr lang="en-US" sz="1100" dirty="0" smtClean="0"/>
              <a:t>: 10.1088/0004-637X/781/1/17, Jan., 2014</a:t>
            </a:r>
          </a:p>
          <a:p>
            <a:pPr>
              <a:buNone/>
            </a:pPr>
            <a:r>
              <a:rPr lang="en-US" sz="1100" dirty="0" smtClean="0"/>
              <a:t> </a:t>
            </a:r>
          </a:p>
          <a:p>
            <a:pPr>
              <a:buNone/>
            </a:pPr>
            <a:r>
              <a:rPr lang="en-US" sz="1100" dirty="0" smtClean="0"/>
              <a:t> </a:t>
            </a:r>
          </a:p>
          <a:p>
            <a:endParaRPr lang="en-US" sz="1100" dirty="0"/>
          </a:p>
        </p:txBody>
      </p:sp>
    </p:spTree>
    <p:extLst>
      <p:ext uri="{BB962C8B-B14F-4D97-AF65-F5344CB8AC3E}">
        <p14:creationId xmlns:p14="http://schemas.microsoft.com/office/powerpoint/2010/main" xmlns="" val="29179094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47"/>
            <a:ext cx="8229600" cy="729253"/>
          </a:xfrm>
        </p:spPr>
        <p:txBody>
          <a:bodyPr>
            <a:normAutofit fontScale="90000"/>
          </a:bodyPr>
          <a:lstStyle/>
          <a:p>
            <a:r>
              <a:rPr lang="en-US" sz="3600" dirty="0" smtClean="0"/>
              <a:t>STEREO IMPACT-Team Publications (5)</a:t>
            </a:r>
            <a:br>
              <a:rPr lang="en-US" sz="3600" dirty="0" smtClean="0"/>
            </a:br>
            <a:r>
              <a:rPr lang="en-US" sz="3600" dirty="0" smtClean="0"/>
              <a:t> 2013-14</a:t>
            </a:r>
            <a:endParaRPr lang="en-US" sz="3600" dirty="0"/>
          </a:p>
        </p:txBody>
      </p:sp>
      <p:sp>
        <p:nvSpPr>
          <p:cNvPr id="3" name="Content Placeholder 2"/>
          <p:cNvSpPr>
            <a:spLocks noGrp="1"/>
          </p:cNvSpPr>
          <p:nvPr>
            <p:ph idx="1"/>
          </p:nvPr>
        </p:nvSpPr>
        <p:spPr>
          <a:xfrm>
            <a:off x="381000" y="914400"/>
            <a:ext cx="8382000" cy="6096000"/>
          </a:xfrm>
        </p:spPr>
        <p:txBody>
          <a:bodyPr>
            <a:noAutofit/>
          </a:bodyPr>
          <a:lstStyle/>
          <a:p>
            <a:pPr>
              <a:buNone/>
            </a:pPr>
            <a:r>
              <a:rPr lang="vi-VN" sz="1400" dirty="0" smtClean="0"/>
              <a:t>Vainio, </a:t>
            </a:r>
            <a:r>
              <a:rPr lang="en-US" sz="1400" dirty="0" smtClean="0"/>
              <a:t>R., </a:t>
            </a:r>
            <a:r>
              <a:rPr lang="vi-VN" sz="1400" dirty="0" smtClean="0"/>
              <a:t>E. Valtonen, B. Heber, etal., The first SEPServer event catalogue 68-MeV solar ̃ proton events observed</a:t>
            </a:r>
            <a:r>
              <a:rPr lang="en-US" sz="1400" dirty="0" smtClean="0"/>
              <a:t> </a:t>
            </a:r>
            <a:r>
              <a:rPr lang="de-DE" sz="1400" dirty="0" smtClean="0"/>
              <a:t>at 1 AU in 1996-2010. </a:t>
            </a:r>
            <a:r>
              <a:rPr lang="en-US" sz="1400" dirty="0" smtClean="0"/>
              <a:t>Journal of Space Weather and Space Climate, 3(26):A260000, Mar. 2013.</a:t>
            </a:r>
          </a:p>
          <a:p>
            <a:pPr>
              <a:buNone/>
            </a:pPr>
            <a:endParaRPr lang="en-US" sz="1400" dirty="0" smtClean="0"/>
          </a:p>
          <a:p>
            <a:pPr>
              <a:buNone/>
            </a:pPr>
            <a:r>
              <a:rPr lang="en-US" sz="1400" dirty="0" err="1" smtClean="0"/>
              <a:t>Dresing</a:t>
            </a:r>
            <a:r>
              <a:rPr lang="en-US" sz="1400" dirty="0" smtClean="0"/>
              <a:t>, N. C. Cohen, R. Gomez-</a:t>
            </a:r>
            <a:r>
              <a:rPr lang="en-US" sz="1400" dirty="0" err="1" smtClean="0"/>
              <a:t>Herrero</a:t>
            </a:r>
            <a:r>
              <a:rPr lang="en-US" sz="1400" dirty="0" smtClean="0"/>
              <a:t>, B. Heber, A. </a:t>
            </a:r>
            <a:r>
              <a:rPr lang="en-US" sz="1400" dirty="0" err="1" smtClean="0"/>
              <a:t>Klassen</a:t>
            </a:r>
            <a:r>
              <a:rPr lang="en-US" sz="1400" dirty="0" smtClean="0"/>
              <a:t>, R. </a:t>
            </a:r>
            <a:r>
              <a:rPr lang="en-US" sz="1400" dirty="0" err="1" smtClean="0"/>
              <a:t>Leske</a:t>
            </a:r>
            <a:r>
              <a:rPr lang="en-US" sz="1400" dirty="0" smtClean="0"/>
              <a:t>, G. Mason, R. </a:t>
            </a:r>
            <a:r>
              <a:rPr lang="en-US" sz="1400" dirty="0" err="1" smtClean="0"/>
              <a:t>Mewaldt</a:t>
            </a:r>
            <a:r>
              <a:rPr lang="en-US" sz="1400" dirty="0" smtClean="0"/>
              <a:t>, and T. von </a:t>
            </a:r>
            <a:r>
              <a:rPr lang="en-US" sz="1400" dirty="0" err="1" smtClean="0"/>
              <a:t>Rosenvinge</a:t>
            </a:r>
            <a:r>
              <a:rPr lang="en-US" sz="1400" dirty="0" smtClean="0"/>
              <a:t>, Approaching solar maximum 24 with STEREO Multi-point observations of solar energetic particle events,</a:t>
            </a:r>
            <a:r>
              <a:rPr lang="pt-BR" sz="1400" dirty="0" smtClean="0"/>
              <a:t>In ICRC 2013, Rio de Janeiro, Brazil, 2013.</a:t>
            </a:r>
          </a:p>
          <a:p>
            <a:pPr>
              <a:buNone/>
            </a:pPr>
            <a:endParaRPr lang="pt-BR" sz="1400" dirty="0" smtClean="0"/>
          </a:p>
          <a:p>
            <a:pPr>
              <a:buNone/>
            </a:pPr>
            <a:r>
              <a:rPr lang="en-US" sz="1400" dirty="0" err="1" smtClean="0"/>
              <a:t>Dresing</a:t>
            </a:r>
            <a:r>
              <a:rPr lang="en-US" sz="1400" dirty="0" smtClean="0"/>
              <a:t>,  N.R. Gomez-</a:t>
            </a:r>
            <a:r>
              <a:rPr lang="en-US" sz="1400" dirty="0" err="1" smtClean="0"/>
              <a:t>Herrero</a:t>
            </a:r>
            <a:r>
              <a:rPr lang="en-US" sz="1400" dirty="0" smtClean="0"/>
              <a:t>, A. </a:t>
            </a:r>
            <a:r>
              <a:rPr lang="en-US" sz="1400" dirty="0" err="1" smtClean="0"/>
              <a:t>Klassen</a:t>
            </a:r>
            <a:r>
              <a:rPr lang="en-US" sz="1400" dirty="0" smtClean="0"/>
              <a:t>, B. Heber, O. </a:t>
            </a:r>
            <a:r>
              <a:rPr lang="en-US" sz="1400" dirty="0" err="1" smtClean="0"/>
              <a:t>Malandraki</a:t>
            </a:r>
            <a:r>
              <a:rPr lang="en-US" sz="1400" dirty="0" smtClean="0"/>
              <a:t>, W. </a:t>
            </a:r>
            <a:r>
              <a:rPr lang="en-US" sz="1400" dirty="0" err="1" smtClean="0"/>
              <a:t>Droge</a:t>
            </a:r>
            <a:r>
              <a:rPr lang="en-US" sz="1400" dirty="0" smtClean="0"/>
              <a:t>, </a:t>
            </a:r>
            <a:r>
              <a:rPr lang="en-US" sz="1400" dirty="0" err="1" smtClean="0"/>
              <a:t>andY</a:t>
            </a:r>
            <a:r>
              <a:rPr lang="en-US" sz="1400" dirty="0" smtClean="0"/>
              <a:t>. </a:t>
            </a:r>
            <a:r>
              <a:rPr lang="en-US" sz="1400" dirty="0" err="1" smtClean="0"/>
              <a:t>Karatavykh</a:t>
            </a:r>
            <a:r>
              <a:rPr lang="en-US" sz="1400" dirty="0" smtClean="0"/>
              <a:t>, A statistical analysis of wide-spread SEP events observed with STEREO and close to Earth spacecraft, </a:t>
            </a:r>
            <a:r>
              <a:rPr lang="pt-BR" sz="1400" dirty="0" smtClean="0"/>
              <a:t>In ICRC 2013, Rio de Janeiro, Brazil, 2013.</a:t>
            </a:r>
          </a:p>
          <a:p>
            <a:pPr>
              <a:buNone/>
            </a:pPr>
            <a:endParaRPr lang="pt-BR" sz="1400" dirty="0" smtClean="0"/>
          </a:p>
          <a:p>
            <a:pPr>
              <a:buNone/>
            </a:pPr>
            <a:r>
              <a:rPr lang="en-US" sz="1400" dirty="0" err="1" smtClean="0"/>
              <a:t>Heber,B</a:t>
            </a:r>
            <a:r>
              <a:rPr lang="en-US" sz="1400" dirty="0" smtClean="0"/>
              <a:t>., N. </a:t>
            </a:r>
            <a:r>
              <a:rPr lang="en-US" sz="1400" dirty="0" err="1" smtClean="0"/>
              <a:t>Dresing</a:t>
            </a:r>
            <a:r>
              <a:rPr lang="en-US" sz="1400" dirty="0" smtClean="0"/>
              <a:t>, W. </a:t>
            </a:r>
            <a:r>
              <a:rPr lang="en-US" sz="1400" dirty="0" err="1" smtClean="0"/>
              <a:t>Droge</a:t>
            </a:r>
            <a:r>
              <a:rPr lang="en-US" sz="1400" dirty="0" smtClean="0"/>
              <a:t>, R. Gomez-</a:t>
            </a:r>
            <a:r>
              <a:rPr lang="en-US" sz="1400" dirty="0" err="1" smtClean="0"/>
              <a:t>Herrero</a:t>
            </a:r>
            <a:r>
              <a:rPr lang="en-US" sz="1400" dirty="0" smtClean="0"/>
              <a:t>, K. </a:t>
            </a:r>
            <a:r>
              <a:rPr lang="en-US" sz="1400" dirty="0" err="1" smtClean="0"/>
              <a:t>Herbst</a:t>
            </a:r>
            <a:r>
              <a:rPr lang="en-US" sz="1400" dirty="0" smtClean="0"/>
              <a:t>, Y. </a:t>
            </a:r>
            <a:r>
              <a:rPr lang="en-US" sz="1400" dirty="0" err="1" smtClean="0"/>
              <a:t>Kartavykh</a:t>
            </a:r>
            <a:r>
              <a:rPr lang="en-US" sz="1400" dirty="0" smtClean="0"/>
              <a:t>, A. </a:t>
            </a:r>
            <a:r>
              <a:rPr lang="en-US" sz="1400" dirty="0" err="1" smtClean="0"/>
              <a:t>Klassen</a:t>
            </a:r>
            <a:r>
              <a:rPr lang="en-US" sz="1400" dirty="0" smtClean="0"/>
              <a:t>, J. </a:t>
            </a:r>
            <a:r>
              <a:rPr lang="en-US" sz="1400" dirty="0" err="1" smtClean="0"/>
              <a:t>Labrenz</a:t>
            </a:r>
            <a:r>
              <a:rPr lang="en-US" sz="1400" dirty="0" smtClean="0"/>
              <a:t>, and O. </a:t>
            </a:r>
            <a:r>
              <a:rPr lang="en-US" sz="1400" dirty="0" err="1" smtClean="0"/>
              <a:t>Malandraki</a:t>
            </a:r>
            <a:r>
              <a:rPr lang="en-US" sz="1400" dirty="0" smtClean="0"/>
              <a:t>, The first ground level event of solar cycle 24 and its longitudinal distribution in the inner </a:t>
            </a:r>
            <a:r>
              <a:rPr lang="en-US" sz="1400" dirty="0" err="1" smtClean="0"/>
              <a:t>heliosphere</a:t>
            </a:r>
            <a:r>
              <a:rPr lang="en-US" sz="1400" dirty="0" smtClean="0"/>
              <a:t>,</a:t>
            </a:r>
            <a:r>
              <a:rPr lang="pt-BR" sz="1400" dirty="0" smtClean="0"/>
              <a:t>Iin ICRC 2013, Rio de Janeiro, Brazil, Mar. 2013</a:t>
            </a:r>
          </a:p>
          <a:p>
            <a:pPr>
              <a:buNone/>
            </a:pPr>
            <a:endParaRPr lang="pt-BR" sz="1400" dirty="0" smtClean="0"/>
          </a:p>
          <a:p>
            <a:pPr>
              <a:buNone/>
            </a:pPr>
            <a:r>
              <a:rPr lang="pt-BR" sz="1400" dirty="0" smtClean="0"/>
              <a:t>Wang,,L. R.P. Lin, C. Salem, M. Pulupa, D. Larson, P. Yoon, J. Luhmann, </a:t>
            </a:r>
            <a:r>
              <a:rPr lang="en-US" sz="1400" dirty="0" smtClean="0"/>
              <a:t>Quiet-time solar wind </a:t>
            </a:r>
            <a:r>
              <a:rPr lang="en-US" sz="1400" dirty="0" err="1" smtClean="0"/>
              <a:t>superhalo</a:t>
            </a:r>
            <a:r>
              <a:rPr lang="en-US" sz="1400" dirty="0" smtClean="0"/>
              <a:t> electrons at solar minimum, SOLAR WIND 13: Proceedings of the Thirteenth International Solar Wind Conference. AIP Conference Proceedings, Volume 1539, pp. 299-302 (2013)</a:t>
            </a:r>
          </a:p>
          <a:p>
            <a:pPr>
              <a:buNone/>
            </a:pPr>
            <a:endParaRPr lang="en-US" sz="1400" dirty="0" smtClean="0"/>
          </a:p>
          <a:p>
            <a:pPr>
              <a:buNone/>
            </a:pPr>
            <a:r>
              <a:rPr lang="en-US" sz="1400" dirty="0" err="1" smtClean="0"/>
              <a:t>Luhmann</a:t>
            </a:r>
            <a:r>
              <a:rPr lang="en-US" sz="1400" dirty="0" smtClean="0"/>
              <a:t>, J. G.; </a:t>
            </a:r>
            <a:r>
              <a:rPr lang="en-US" sz="1400" dirty="0" err="1" smtClean="0"/>
              <a:t>Ellenburg</a:t>
            </a:r>
            <a:r>
              <a:rPr lang="en-US" sz="1400" dirty="0" smtClean="0"/>
              <a:t>, M.; Riley, P.; </a:t>
            </a:r>
            <a:r>
              <a:rPr lang="en-US" sz="1400" dirty="0" err="1" smtClean="0"/>
              <a:t>Odstrcil</a:t>
            </a:r>
            <a:r>
              <a:rPr lang="en-US" sz="1400" dirty="0" smtClean="0"/>
              <a:t>, D.; Petrie, G.; </a:t>
            </a:r>
            <a:r>
              <a:rPr lang="en-US" sz="1400" dirty="0" err="1" smtClean="0"/>
              <a:t>Kilpua</a:t>
            </a:r>
            <a:r>
              <a:rPr lang="en-US" sz="1400" dirty="0" smtClean="0"/>
              <a:t>, E.; </a:t>
            </a:r>
            <a:r>
              <a:rPr lang="en-US" sz="1400" dirty="0" err="1" smtClean="0"/>
              <a:t>Jian</a:t>
            </a:r>
            <a:r>
              <a:rPr lang="en-US" sz="1400" dirty="0" smtClean="0"/>
              <a:t>, L. K.; Russell, C. T.; </a:t>
            </a:r>
            <a:r>
              <a:rPr lang="en-US" sz="1400" dirty="0" err="1" smtClean="0"/>
              <a:t>Simunac</a:t>
            </a:r>
            <a:r>
              <a:rPr lang="en-US" sz="1400" dirty="0" smtClean="0"/>
              <a:t>, K.; Galvin, A. B.., Large scale solar wind structure: Non-dipolar features and consequences, SOLAR WIND 13: Proceedings of the Thirteenth International Solar Wind Conference. AIP Conference Proceedings, Volume 1539, pp. 110-115 (2013)</a:t>
            </a:r>
            <a:endParaRPr lang="en-US" sz="1400" dirty="0"/>
          </a:p>
        </p:txBody>
      </p:sp>
    </p:spTree>
    <p:extLst>
      <p:ext uri="{BB962C8B-B14F-4D97-AF65-F5344CB8AC3E}">
        <p14:creationId xmlns:p14="http://schemas.microsoft.com/office/powerpoint/2010/main" xmlns="" val="29179094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47"/>
            <a:ext cx="8229600" cy="729253"/>
          </a:xfrm>
        </p:spPr>
        <p:txBody>
          <a:bodyPr>
            <a:normAutofit fontScale="90000"/>
          </a:bodyPr>
          <a:lstStyle/>
          <a:p>
            <a:r>
              <a:rPr lang="en-US" sz="3600" dirty="0" smtClean="0"/>
              <a:t>STEREO IMPACT-Team Publications (6)</a:t>
            </a:r>
            <a:br>
              <a:rPr lang="en-US" sz="3600" dirty="0" smtClean="0"/>
            </a:br>
            <a:r>
              <a:rPr lang="en-US" sz="3600" dirty="0" smtClean="0"/>
              <a:t> 2013-14</a:t>
            </a:r>
            <a:endParaRPr lang="en-US" sz="3600" dirty="0"/>
          </a:p>
        </p:txBody>
      </p:sp>
      <p:sp>
        <p:nvSpPr>
          <p:cNvPr id="3" name="Content Placeholder 2"/>
          <p:cNvSpPr>
            <a:spLocks noGrp="1"/>
          </p:cNvSpPr>
          <p:nvPr>
            <p:ph idx="1"/>
          </p:nvPr>
        </p:nvSpPr>
        <p:spPr>
          <a:xfrm>
            <a:off x="381000" y="914400"/>
            <a:ext cx="8382000" cy="6096000"/>
          </a:xfrm>
        </p:spPr>
        <p:txBody>
          <a:bodyPr>
            <a:noAutofit/>
          </a:bodyPr>
          <a:lstStyle/>
          <a:p>
            <a:pPr>
              <a:buNone/>
            </a:pPr>
            <a:r>
              <a:rPr lang="en-US" sz="1400" dirty="0" smtClean="0"/>
              <a:t>Zhang, Y., et al., Simulated (STEREO) Views of the Solar Wind Disturbances Following the Coronal Mass Ejections of 1 August 2010, 2014, </a:t>
            </a:r>
            <a:r>
              <a:rPr lang="en-US" sz="1400" i="1" dirty="0" smtClean="0"/>
              <a:t>Solar Phys.</a:t>
            </a:r>
            <a:r>
              <a:rPr lang="en-US" sz="1400" dirty="0" smtClean="0"/>
              <a:t>, 289, 319 </a:t>
            </a:r>
          </a:p>
          <a:p>
            <a:pPr>
              <a:buNone/>
            </a:pPr>
            <a:endParaRPr lang="en-US" sz="1400" dirty="0" smtClean="0"/>
          </a:p>
          <a:p>
            <a:pPr>
              <a:buNone/>
            </a:pPr>
            <a:r>
              <a:rPr lang="en-US" sz="1400" dirty="0" smtClean="0"/>
              <a:t>Cheng, X., et al., Tracking the Evolution of A Coherent Magnetic Flux Rope Continuously from the Inner to the Outer Corona, 2014, </a:t>
            </a:r>
            <a:r>
              <a:rPr lang="en-US" sz="1400" i="1" dirty="0" err="1" smtClean="0"/>
              <a:t>Astrophys</a:t>
            </a:r>
            <a:r>
              <a:rPr lang="en-US" sz="1400" i="1" dirty="0" smtClean="0"/>
              <a:t>. J.</a:t>
            </a:r>
            <a:r>
              <a:rPr lang="en-US" sz="1400" dirty="0" smtClean="0"/>
              <a:t>, 780, 28 </a:t>
            </a:r>
          </a:p>
          <a:p>
            <a:pPr>
              <a:buNone/>
            </a:pPr>
            <a:endParaRPr lang="en-US" sz="1400" dirty="0" smtClean="0"/>
          </a:p>
          <a:p>
            <a:pPr>
              <a:buNone/>
            </a:pPr>
            <a:r>
              <a:rPr lang="en-US" sz="1400" dirty="0" smtClean="0"/>
              <a:t>Davies, J. A., et al., Establishing a stereoscopic technique for determining the kinematic properties of solar wind transients based on a generalized self-similarly expanding circular geometry, 2013, </a:t>
            </a:r>
            <a:r>
              <a:rPr lang="en-US" sz="1400" i="1" dirty="0" err="1" smtClean="0"/>
              <a:t>Astrophys</a:t>
            </a:r>
            <a:r>
              <a:rPr lang="en-US" sz="1400" i="1" dirty="0" smtClean="0"/>
              <a:t>. J.</a:t>
            </a:r>
            <a:r>
              <a:rPr lang="en-US" sz="1400" dirty="0" smtClean="0"/>
              <a:t>, 777, 167 </a:t>
            </a:r>
          </a:p>
          <a:p>
            <a:pPr>
              <a:buNone/>
            </a:pPr>
            <a:endParaRPr lang="en-US" sz="1400" dirty="0" smtClean="0"/>
          </a:p>
          <a:p>
            <a:pPr>
              <a:buNone/>
            </a:pPr>
            <a:r>
              <a:rPr lang="en-US" sz="1400" dirty="0" smtClean="0"/>
              <a:t> Webb, D. F., et al., </a:t>
            </a:r>
            <a:r>
              <a:rPr lang="en-US" sz="1400" dirty="0" err="1" smtClean="0"/>
              <a:t>Heliospheric</a:t>
            </a:r>
            <a:r>
              <a:rPr lang="en-US" sz="1400" dirty="0" smtClean="0"/>
              <a:t> Imaging of 3D Density Structures During the Multiple Coronal Mass Ejections of Late July to Early August 2010, 2013, </a:t>
            </a:r>
            <a:r>
              <a:rPr lang="en-US" sz="1400" i="1" dirty="0" smtClean="0"/>
              <a:t>Solar Phys.</a:t>
            </a:r>
            <a:r>
              <a:rPr lang="en-US" sz="1400" dirty="0" smtClean="0"/>
              <a:t>, 285, 317 </a:t>
            </a:r>
          </a:p>
          <a:p>
            <a:pPr>
              <a:buNone/>
            </a:pPr>
            <a:endParaRPr lang="en-US" sz="1400" dirty="0" smtClean="0"/>
          </a:p>
          <a:p>
            <a:pPr>
              <a:buNone/>
            </a:pPr>
            <a:r>
              <a:rPr lang="en-US" sz="1400" dirty="0" smtClean="0"/>
              <a:t>Cheng, X., et al., Investigating Two Successive Flux Rope Eruptions in a Solar Active Region, 2013, </a:t>
            </a:r>
            <a:r>
              <a:rPr lang="en-US" sz="1400" i="1" dirty="0" err="1" smtClean="0"/>
              <a:t>Astrophys</a:t>
            </a:r>
            <a:r>
              <a:rPr lang="en-US" sz="1400" i="1" dirty="0" smtClean="0"/>
              <a:t>. J. </a:t>
            </a:r>
            <a:r>
              <a:rPr lang="en-US" sz="1400" i="1" dirty="0" err="1" smtClean="0"/>
              <a:t>Lett</a:t>
            </a:r>
            <a:r>
              <a:rPr lang="en-US" sz="1400" i="1" dirty="0" smtClean="0"/>
              <a:t>.</a:t>
            </a:r>
            <a:r>
              <a:rPr lang="en-US" sz="1400" dirty="0" smtClean="0"/>
              <a:t>, 769, L25 </a:t>
            </a:r>
          </a:p>
          <a:p>
            <a:pPr>
              <a:buNone/>
            </a:pPr>
            <a:endParaRPr lang="en-US" sz="1400" dirty="0" smtClean="0"/>
          </a:p>
          <a:p>
            <a:pPr>
              <a:buNone/>
            </a:pPr>
            <a:r>
              <a:rPr lang="en-US" sz="1400" b="1" dirty="0" smtClean="0"/>
              <a:t>Liu, Y. D.</a:t>
            </a:r>
            <a:r>
              <a:rPr lang="en-US" sz="1400" dirty="0" smtClean="0"/>
              <a:t>, </a:t>
            </a:r>
            <a:r>
              <a:rPr lang="en-US" sz="1400" dirty="0" err="1" smtClean="0"/>
              <a:t>Luhmann</a:t>
            </a:r>
            <a:r>
              <a:rPr lang="en-US" sz="1400" dirty="0" smtClean="0"/>
              <a:t>, J. G., </a:t>
            </a:r>
            <a:r>
              <a:rPr lang="en-US" sz="1400" dirty="0" err="1" smtClean="0"/>
              <a:t>Lugaz</a:t>
            </a:r>
            <a:r>
              <a:rPr lang="en-US" sz="1400" dirty="0" smtClean="0"/>
              <a:t>, N., </a:t>
            </a:r>
            <a:r>
              <a:rPr lang="en-US" sz="1400" dirty="0" err="1" smtClean="0"/>
              <a:t>Möstl</a:t>
            </a:r>
            <a:r>
              <a:rPr lang="en-US" sz="1400" dirty="0" smtClean="0"/>
              <a:t>, C., Davies, J. A., Bale, S. D., and Lin, R. P., On Sun-to-Earth Propagation of Coronal Mass Ejections, 2013, </a:t>
            </a:r>
            <a:r>
              <a:rPr lang="en-US" sz="1400" i="1" dirty="0" err="1" smtClean="0"/>
              <a:t>Astrophys</a:t>
            </a:r>
            <a:r>
              <a:rPr lang="en-US" sz="1400" i="1" dirty="0" smtClean="0"/>
              <a:t>. J.</a:t>
            </a:r>
            <a:r>
              <a:rPr lang="en-US" sz="1400" dirty="0" smtClean="0"/>
              <a:t>, 769, 45</a:t>
            </a:r>
            <a:r>
              <a:rPr lang="fr-FR" sz="1400" dirty="0" smtClean="0"/>
              <a:t>Liu, Y. D. </a:t>
            </a:r>
            <a:r>
              <a:rPr lang="fr-FR" sz="1400" i="1" dirty="0" smtClean="0"/>
              <a:t>et al</a:t>
            </a:r>
            <a:r>
              <a:rPr lang="fr-FR" sz="1400" dirty="0" smtClean="0"/>
              <a:t>. </a:t>
            </a:r>
            <a:r>
              <a:rPr lang="en-US" sz="1400" dirty="0" smtClean="0"/>
              <a:t>"Observations of an Extreme Storm in Interplanetary Space Caused by Successive Coronal Mass Ejections</a:t>
            </a:r>
            <a:r>
              <a:rPr lang="fr-FR" sz="1400" dirty="0" smtClean="0"/>
              <a:t>, Nature Commun, . </a:t>
            </a:r>
            <a:r>
              <a:rPr lang="fr-FR" sz="1400" dirty="0" smtClean="0">
                <a:hlinkClick r:id="rId2"/>
              </a:rPr>
              <a:t>http://dx.doi.org/10.1038/ncomms4481</a:t>
            </a:r>
            <a:r>
              <a:rPr lang="fr-FR" sz="1400" dirty="0" smtClean="0"/>
              <a:t> (2014)</a:t>
            </a:r>
          </a:p>
          <a:p>
            <a:pPr>
              <a:buNone/>
            </a:pPr>
            <a:endParaRPr lang="fr-FR" sz="1400" dirty="0" smtClean="0"/>
          </a:p>
          <a:p>
            <a:pPr>
              <a:buNone/>
            </a:pPr>
            <a:r>
              <a:rPr lang="fr-FR" sz="1400" dirty="0" smtClean="0"/>
              <a:t>Li, Y.,  J.G. </a:t>
            </a:r>
            <a:r>
              <a:rPr lang="fr-FR" sz="1400" dirty="0" err="1" smtClean="0"/>
              <a:t>Luhmann</a:t>
            </a:r>
            <a:r>
              <a:rPr lang="fr-FR" sz="1400" dirty="0" smtClean="0"/>
              <a:t>, B.K. Lynch, E. </a:t>
            </a:r>
            <a:r>
              <a:rPr lang="fr-FR" sz="1400" dirty="0" err="1" smtClean="0"/>
              <a:t>Kilpua</a:t>
            </a:r>
            <a:r>
              <a:rPr lang="fr-FR" sz="1400" dirty="0" smtClean="0"/>
              <a:t>, </a:t>
            </a:r>
            <a:r>
              <a:rPr lang="fr-FR" sz="1400" dirty="0" err="1" smtClean="0"/>
              <a:t>Magnetic</a:t>
            </a:r>
            <a:r>
              <a:rPr lang="fr-FR" sz="1400" dirty="0" smtClean="0"/>
              <a:t> </a:t>
            </a:r>
            <a:r>
              <a:rPr lang="fr-FR" sz="1400" dirty="0" err="1" smtClean="0"/>
              <a:t>Clouds</a:t>
            </a:r>
            <a:r>
              <a:rPr lang="fr-FR" sz="1400" dirty="0" smtClean="0"/>
              <a:t> in the STEREO </a:t>
            </a:r>
            <a:r>
              <a:rPr lang="fr-FR" sz="1400" dirty="0" err="1" smtClean="0"/>
              <a:t>Era</a:t>
            </a:r>
            <a:r>
              <a:rPr lang="fr-FR" sz="1400" dirty="0" smtClean="0"/>
              <a:t>, in </a:t>
            </a:r>
            <a:r>
              <a:rPr lang="fr-FR" sz="1400" dirty="0" err="1" smtClean="0"/>
              <a:t>press</a:t>
            </a:r>
            <a:r>
              <a:rPr lang="fr-FR" sz="1400" dirty="0" smtClean="0"/>
              <a:t>, J. </a:t>
            </a:r>
            <a:r>
              <a:rPr lang="fr-FR" sz="1400" dirty="0" err="1" smtClean="0"/>
              <a:t>Geophys</a:t>
            </a:r>
            <a:r>
              <a:rPr lang="fr-FR" sz="1400" dirty="0" smtClean="0"/>
              <a:t>. </a:t>
            </a:r>
            <a:r>
              <a:rPr lang="fr-FR" sz="1400" dirty="0" err="1" smtClean="0"/>
              <a:t>Res</a:t>
            </a:r>
            <a:r>
              <a:rPr lang="fr-FR" sz="1400" dirty="0" smtClean="0"/>
              <a:t>. (2014)</a:t>
            </a:r>
            <a:endParaRPr lang="en-US" sz="1400" dirty="0" smtClean="0"/>
          </a:p>
          <a:p>
            <a:pPr>
              <a:buNone/>
            </a:pPr>
            <a:endParaRPr lang="en-US" sz="1400" dirty="0" smtClean="0"/>
          </a:p>
          <a:p>
            <a:pPr>
              <a:buNone/>
            </a:pPr>
            <a:r>
              <a:rPr lang="en-US" sz="1400" dirty="0" smtClean="0"/>
              <a:t> </a:t>
            </a:r>
          </a:p>
          <a:p>
            <a:pPr>
              <a:buNone/>
            </a:pPr>
            <a:endParaRPr lang="en-US" sz="1400" dirty="0"/>
          </a:p>
        </p:txBody>
      </p:sp>
    </p:spTree>
    <p:extLst>
      <p:ext uri="{BB962C8B-B14F-4D97-AF65-F5344CB8AC3E}">
        <p14:creationId xmlns:p14="http://schemas.microsoft.com/office/powerpoint/2010/main" xmlns="" val="2917909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685800" y="2130425"/>
            <a:ext cx="7772400" cy="1470025"/>
          </a:xfrm>
        </p:spPr>
        <p:txBody>
          <a:bodyPr/>
          <a:lstStyle/>
          <a:p>
            <a:r>
              <a:rPr lang="en-US" dirty="0" smtClean="0"/>
              <a:t>IMPACT Data Report </a:t>
            </a:r>
            <a:br>
              <a:rPr lang="en-US" dirty="0" smtClean="0"/>
            </a:br>
            <a:r>
              <a:rPr lang="en-US" dirty="0" smtClean="0"/>
              <a:t>SWG March 2014</a:t>
            </a:r>
          </a:p>
        </p:txBody>
      </p:sp>
      <p:sp>
        <p:nvSpPr>
          <p:cNvPr id="6147" name="Rectangle 3"/>
          <p:cNvSpPr>
            <a:spLocks noGrp="1" noChangeArrowheads="1"/>
          </p:cNvSpPr>
          <p:nvPr>
            <p:ph type="subTitle" idx="4294967295"/>
          </p:nvPr>
        </p:nvSpPr>
        <p:spPr>
          <a:xfrm>
            <a:off x="1371600" y="3886200"/>
            <a:ext cx="6400800" cy="1752600"/>
          </a:xfrm>
        </p:spPr>
        <p:txBody>
          <a:bodyPr/>
          <a:lstStyle/>
          <a:p>
            <a:pPr marL="0" indent="0" algn="ctr">
              <a:buFontTx/>
              <a:buNone/>
            </a:pPr>
            <a:r>
              <a:rPr lang="en-US" sz="2800" i="1" smtClean="0"/>
              <a:t>From Peter Schroeder, </a:t>
            </a:r>
          </a:p>
          <a:p>
            <a:pPr marL="0" indent="0" algn="ctr">
              <a:buFontTx/>
              <a:buNone/>
            </a:pPr>
            <a:r>
              <a:rPr lang="en-US" sz="2800" i="1" smtClean="0"/>
              <a:t>with inputs from the IMPACT Team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990600" y="914400"/>
            <a:ext cx="7239000" cy="668338"/>
          </a:xfrm>
          <a:prstGeom prst="rect">
            <a:avLst/>
          </a:prstGeom>
          <a:noFill/>
          <a:ln w="12700">
            <a:noFill/>
            <a:miter lim="800000"/>
            <a:headEnd/>
            <a:tailEnd/>
          </a:ln>
        </p:spPr>
        <p:txBody>
          <a:bodyPr lIns="90487" tIns="44450" rIns="90487" bIns="44450" anchor="ctr"/>
          <a:lstStyle/>
          <a:p>
            <a:pPr algn="ctr"/>
            <a:r>
              <a:rPr lang="en-US" altLang="en-US" sz="4400" dirty="0">
                <a:solidFill>
                  <a:schemeClr val="tx2"/>
                </a:solidFill>
              </a:rPr>
              <a:t>IMPACT Data </a:t>
            </a:r>
            <a:r>
              <a:rPr lang="en-US" altLang="en-US" sz="4400" dirty="0" smtClean="0">
                <a:solidFill>
                  <a:schemeClr val="tx2"/>
                </a:solidFill>
              </a:rPr>
              <a:t>Flow</a:t>
            </a:r>
          </a:p>
          <a:p>
            <a:pPr algn="ctr"/>
            <a:r>
              <a:rPr lang="en-US" altLang="en-US" sz="4400" dirty="0" smtClean="0">
                <a:solidFill>
                  <a:schemeClr val="tx2"/>
                </a:solidFill>
              </a:rPr>
              <a:t>(no change) </a:t>
            </a:r>
            <a:endParaRPr lang="en-US" altLang="en-US" sz="4400" dirty="0">
              <a:solidFill>
                <a:schemeClr val="tx2"/>
              </a:solidFill>
            </a:endParaRPr>
          </a:p>
        </p:txBody>
      </p:sp>
      <p:pic>
        <p:nvPicPr>
          <p:cNvPr id="7171" name="Picture 3" descr="data_flow_version4"/>
          <p:cNvPicPr>
            <a:picLocks noChangeAspect="1" noChangeArrowheads="1"/>
          </p:cNvPicPr>
          <p:nvPr/>
        </p:nvPicPr>
        <p:blipFill>
          <a:blip r:embed="rId3" cstate="print"/>
          <a:srcRect t="17896" b="20441"/>
          <a:stretch>
            <a:fillRect/>
          </a:stretch>
        </p:blipFill>
        <p:spPr bwMode="auto">
          <a:xfrm>
            <a:off x="838200" y="2057400"/>
            <a:ext cx="7769225" cy="4191000"/>
          </a:xfrm>
          <a:prstGeom prst="rect">
            <a:avLst/>
          </a:prstGeom>
          <a:noFill/>
          <a:ln w="9525">
            <a:noFill/>
            <a:miter lim="800000"/>
            <a:headEnd/>
            <a:tailEnd/>
          </a:ln>
        </p:spPr>
      </p:pic>
      <p:sp>
        <p:nvSpPr>
          <p:cNvPr id="7172" name="Rectangle 4"/>
          <p:cNvSpPr>
            <a:spLocks noChangeArrowheads="1"/>
          </p:cNvSpPr>
          <p:nvPr/>
        </p:nvSpPr>
        <p:spPr bwMode="auto">
          <a:xfrm>
            <a:off x="6858000" y="3886200"/>
            <a:ext cx="1219200" cy="762000"/>
          </a:xfrm>
          <a:prstGeom prst="rect">
            <a:avLst/>
          </a:prstGeom>
          <a:solidFill>
            <a:schemeClr val="accent1"/>
          </a:solidFill>
          <a:ln w="9525">
            <a:solidFill>
              <a:schemeClr val="tx1"/>
            </a:solidFill>
            <a:miter lim="800000"/>
            <a:headEnd/>
            <a:tailEnd/>
          </a:ln>
        </p:spPr>
        <p:txBody>
          <a:bodyPr wrap="none" anchor="ctr"/>
          <a:lstStyle/>
          <a:p>
            <a:pPr algn="ctr"/>
            <a:r>
              <a:rPr lang="en-US"/>
              <a:t>Caltech</a:t>
            </a:r>
          </a:p>
          <a:p>
            <a:pPr algn="ctr"/>
            <a:r>
              <a:rPr lang="en-US"/>
              <a:t>SEP Site</a:t>
            </a:r>
          </a:p>
        </p:txBody>
      </p:sp>
      <p:sp>
        <p:nvSpPr>
          <p:cNvPr id="7173" name="Rectangle 5"/>
          <p:cNvSpPr>
            <a:spLocks noChangeArrowheads="1"/>
          </p:cNvSpPr>
          <p:nvPr/>
        </p:nvSpPr>
        <p:spPr bwMode="auto">
          <a:xfrm>
            <a:off x="6858000" y="4800600"/>
            <a:ext cx="1219200" cy="609600"/>
          </a:xfrm>
          <a:prstGeom prst="rect">
            <a:avLst/>
          </a:prstGeom>
          <a:solidFill>
            <a:schemeClr val="accent1"/>
          </a:solidFill>
          <a:ln w="9525">
            <a:solidFill>
              <a:schemeClr val="tx1"/>
            </a:solidFill>
            <a:miter lim="800000"/>
            <a:headEnd/>
            <a:tailEnd/>
          </a:ln>
        </p:spPr>
        <p:txBody>
          <a:bodyPr wrap="none" anchor="ctr"/>
          <a:lstStyle/>
          <a:p>
            <a:pPr algn="ctr"/>
            <a:r>
              <a:rPr lang="en-US"/>
              <a:t>Kiel</a:t>
            </a:r>
          </a:p>
          <a:p>
            <a:pPr algn="ctr"/>
            <a:r>
              <a:rPr lang="en-US"/>
              <a:t>SEPT Site</a:t>
            </a:r>
          </a:p>
        </p:txBody>
      </p:sp>
      <p:sp>
        <p:nvSpPr>
          <p:cNvPr id="7174" name="Rectangle 6"/>
          <p:cNvSpPr>
            <a:spLocks noChangeArrowheads="1"/>
          </p:cNvSpPr>
          <p:nvPr/>
        </p:nvSpPr>
        <p:spPr bwMode="auto">
          <a:xfrm>
            <a:off x="6781800" y="5638800"/>
            <a:ext cx="1295400" cy="609600"/>
          </a:xfrm>
          <a:prstGeom prst="rect">
            <a:avLst/>
          </a:prstGeom>
          <a:solidFill>
            <a:schemeClr val="accent1"/>
          </a:solidFill>
          <a:ln w="9525">
            <a:solidFill>
              <a:schemeClr val="tx1"/>
            </a:solidFill>
            <a:miter lim="800000"/>
            <a:headEnd/>
            <a:tailEnd/>
          </a:ln>
        </p:spPr>
        <p:txBody>
          <a:bodyPr wrap="none" anchor="ctr"/>
          <a:lstStyle/>
          <a:p>
            <a:pPr algn="ctr"/>
            <a:r>
              <a:rPr lang="en-US"/>
              <a:t>CESR</a:t>
            </a:r>
            <a:br>
              <a:rPr lang="en-US"/>
            </a:br>
            <a:r>
              <a:rPr lang="en-US"/>
              <a:t>SWEA Site</a:t>
            </a:r>
          </a:p>
        </p:txBody>
      </p:sp>
      <p:sp>
        <p:nvSpPr>
          <p:cNvPr id="7175" name="Line 7"/>
          <p:cNvSpPr>
            <a:spLocks noChangeShapeType="1"/>
          </p:cNvSpPr>
          <p:nvPr/>
        </p:nvSpPr>
        <p:spPr bwMode="auto">
          <a:xfrm>
            <a:off x="5943600" y="3276600"/>
            <a:ext cx="914400" cy="762000"/>
          </a:xfrm>
          <a:prstGeom prst="line">
            <a:avLst/>
          </a:prstGeom>
          <a:noFill/>
          <a:ln w="9525">
            <a:solidFill>
              <a:schemeClr val="tx1"/>
            </a:solidFill>
            <a:round/>
            <a:headEnd/>
            <a:tailEnd type="triangle" w="med" len="med"/>
          </a:ln>
        </p:spPr>
        <p:txBody>
          <a:bodyPr/>
          <a:lstStyle/>
          <a:p>
            <a:endParaRPr lang="en-US"/>
          </a:p>
        </p:txBody>
      </p:sp>
      <p:sp>
        <p:nvSpPr>
          <p:cNvPr id="7176" name="Line 8"/>
          <p:cNvSpPr>
            <a:spLocks noChangeShapeType="1"/>
          </p:cNvSpPr>
          <p:nvPr/>
        </p:nvSpPr>
        <p:spPr bwMode="auto">
          <a:xfrm>
            <a:off x="5943600" y="3429000"/>
            <a:ext cx="914400" cy="1600200"/>
          </a:xfrm>
          <a:prstGeom prst="line">
            <a:avLst/>
          </a:prstGeom>
          <a:noFill/>
          <a:ln w="9525">
            <a:solidFill>
              <a:schemeClr val="tx1"/>
            </a:solidFill>
            <a:round/>
            <a:headEnd/>
            <a:tailEnd type="triangle" w="med" len="med"/>
          </a:ln>
        </p:spPr>
        <p:txBody>
          <a:bodyPr/>
          <a:lstStyle/>
          <a:p>
            <a:endParaRPr lang="en-US"/>
          </a:p>
        </p:txBody>
      </p:sp>
      <p:sp>
        <p:nvSpPr>
          <p:cNvPr id="7177" name="Line 9"/>
          <p:cNvSpPr>
            <a:spLocks noChangeShapeType="1"/>
          </p:cNvSpPr>
          <p:nvPr/>
        </p:nvSpPr>
        <p:spPr bwMode="auto">
          <a:xfrm>
            <a:off x="5943600" y="3657600"/>
            <a:ext cx="838200" cy="1981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04800" y="304800"/>
            <a:ext cx="8229600" cy="609600"/>
          </a:xfrm>
        </p:spPr>
        <p:txBody>
          <a:bodyPr/>
          <a:lstStyle/>
          <a:p>
            <a:r>
              <a:rPr lang="en-US" sz="3200" smtClean="0"/>
              <a:t>Current IMPACT Level 1 Data Status</a:t>
            </a:r>
          </a:p>
        </p:txBody>
      </p:sp>
      <p:graphicFrame>
        <p:nvGraphicFramePr>
          <p:cNvPr id="8241" name="Group 49"/>
          <p:cNvGraphicFramePr>
            <a:graphicFrameLocks noGrp="1"/>
          </p:cNvGraphicFramePr>
          <p:nvPr>
            <p:ph idx="4294967295"/>
            <p:extLst>
              <p:ext uri="{D42A27DB-BD31-4B8C-83A1-F6EECF244321}">
                <p14:modId xmlns:p14="http://schemas.microsoft.com/office/powerpoint/2010/main" xmlns="" val="3889566033"/>
              </p:ext>
            </p:extLst>
          </p:nvPr>
        </p:nvGraphicFramePr>
        <p:xfrm>
          <a:off x="457200" y="1066800"/>
          <a:ext cx="8229600" cy="5087941"/>
        </p:xfrm>
        <a:graphic>
          <a:graphicData uri="http://schemas.openxmlformats.org/drawingml/2006/table">
            <a:tbl>
              <a:tblPr/>
              <a:tblGrid>
                <a:gridCol w="1905000"/>
                <a:gridCol w="2133600"/>
                <a:gridCol w="2057400"/>
                <a:gridCol w="2133600"/>
              </a:tblGrid>
              <a:tr h="636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Instrument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a:t>
                      </a:r>
                      <a:r>
                        <a:rPr kumimoji="0" lang="en-US" sz="2400" b="0" i="0" u="none" strike="noStrike" cap="none" normalizeH="0" baseline="30000" smtClean="0">
                          <a:ln>
                            <a:noFill/>
                          </a:ln>
                          <a:solidFill>
                            <a:schemeClr val="tx1"/>
                          </a:solidFill>
                          <a:effectLst/>
                          <a:latin typeface="Arial" pitchFamily="34" charset="0"/>
                        </a:rPr>
                        <a:t>st</a:t>
                      </a:r>
                      <a:r>
                        <a:rPr kumimoji="0" lang="en-US" sz="2400" b="0" i="0" u="none" strike="noStrike" cap="none" normalizeH="0" baseline="0" smtClean="0">
                          <a:ln>
                            <a:noFill/>
                          </a:ln>
                          <a:solidFill>
                            <a:schemeClr val="tx1"/>
                          </a:solidFill>
                          <a:effectLst/>
                          <a:latin typeface="Arial" pitchFamily="34" charset="0"/>
                        </a:rPr>
                        <a:t> Date (A)</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a:t>
                      </a:r>
                      <a:r>
                        <a:rPr kumimoji="0" lang="en-US" sz="2400" b="0" i="0" u="none" strike="noStrike" cap="none" normalizeH="0" baseline="30000" smtClean="0">
                          <a:ln>
                            <a:noFill/>
                          </a:ln>
                          <a:solidFill>
                            <a:schemeClr val="tx1"/>
                          </a:solidFill>
                          <a:effectLst/>
                          <a:latin typeface="Arial" pitchFamily="34" charset="0"/>
                        </a:rPr>
                        <a:t>st</a:t>
                      </a:r>
                      <a:r>
                        <a:rPr kumimoji="0" lang="en-US" sz="2400" b="0" i="0" u="none" strike="noStrike" cap="none" normalizeH="0" baseline="0" smtClean="0">
                          <a:ln>
                            <a:noFill/>
                          </a:ln>
                          <a:solidFill>
                            <a:schemeClr val="tx1"/>
                          </a:solidFill>
                          <a:effectLst/>
                          <a:latin typeface="Arial" pitchFamily="34" charset="0"/>
                        </a:rPr>
                        <a:t> Date (B)</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Last Date</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MAG</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2006 Nov 2</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2006 Nov 2</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2014 Jan 31</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SWEA</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2006 Oct 28</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2006 Oct 28</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2014 Jan 31</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STE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2006 Oct 28</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2006 Oct 28</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2014 Jan 31</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LET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2006 Nov 14</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2006 Nov 13</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2013 Nov 30</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SEPT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2006 Dec 12</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2006 Dec 12</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2013 Sep 30</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SIT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2007 Mar 15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2007 Mar 15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2014 Jan 31</a:t>
                      </a:r>
                      <a:endParaRPr kumimoji="0" lang="en-US" sz="2400" b="0" i="0" u="none" strike="noStrike" cap="none" normalizeH="0" baseline="0" dirty="0" smtClean="0">
                        <a:ln>
                          <a:noFill/>
                        </a:ln>
                        <a:solidFill>
                          <a:schemeClr val="tx1"/>
                        </a:solidFill>
                        <a:effectLst/>
                        <a:latin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HET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2006 Dec 1</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2006 Nov 14</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2013 Jul 31</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57200" y="274638"/>
            <a:ext cx="8229600" cy="639762"/>
          </a:xfrm>
        </p:spPr>
        <p:txBody>
          <a:bodyPr/>
          <a:lstStyle/>
          <a:p>
            <a:r>
              <a:rPr lang="en-US" sz="3200" dirty="0" smtClean="0"/>
              <a:t>Data Processing Time</a:t>
            </a:r>
          </a:p>
        </p:txBody>
      </p:sp>
      <p:sp>
        <p:nvSpPr>
          <p:cNvPr id="9219" name="Content Placeholder 2"/>
          <p:cNvSpPr>
            <a:spLocks noGrp="1"/>
          </p:cNvSpPr>
          <p:nvPr>
            <p:ph idx="4294967295"/>
          </p:nvPr>
        </p:nvSpPr>
        <p:spPr>
          <a:xfrm>
            <a:off x="457200" y="1219200"/>
            <a:ext cx="8229600" cy="5486400"/>
          </a:xfrm>
        </p:spPr>
        <p:txBody>
          <a:bodyPr/>
          <a:lstStyle/>
          <a:p>
            <a:pPr>
              <a:lnSpc>
                <a:spcPct val="80000"/>
              </a:lnSpc>
            </a:pPr>
            <a:r>
              <a:rPr lang="en-US" sz="2500" dirty="0" smtClean="0"/>
              <a:t>Time delay to data appearance on the website has been nominal </a:t>
            </a:r>
          </a:p>
          <a:p>
            <a:pPr>
              <a:lnSpc>
                <a:spcPct val="80000"/>
              </a:lnSpc>
            </a:pPr>
            <a:endParaRPr lang="en-US" sz="2500" dirty="0" smtClean="0"/>
          </a:p>
          <a:p>
            <a:pPr lvl="1">
              <a:lnSpc>
                <a:spcPct val="80000"/>
              </a:lnSpc>
            </a:pPr>
            <a:r>
              <a:rPr lang="en-US" sz="2400" dirty="0" smtClean="0"/>
              <a:t>IMPACT (and the rest of STEREO) does not receive “final” Level 0 telemetry files until 30 days after any given date.</a:t>
            </a:r>
          </a:p>
          <a:p>
            <a:pPr lvl="1">
              <a:lnSpc>
                <a:spcPct val="80000"/>
              </a:lnSpc>
              <a:buFontTx/>
              <a:buNone/>
            </a:pPr>
            <a:endParaRPr lang="en-US" sz="2400" dirty="0" smtClean="0"/>
          </a:p>
          <a:p>
            <a:pPr lvl="1">
              <a:lnSpc>
                <a:spcPct val="80000"/>
              </a:lnSpc>
            </a:pPr>
            <a:r>
              <a:rPr lang="en-US" sz="2400" dirty="0" smtClean="0"/>
              <a:t>Our Co-I’s generally like to validate data one month at a time. This means, for example, that they won’t begin validation of January data until the beginning of March.</a:t>
            </a:r>
          </a:p>
          <a:p>
            <a:pPr lvl="1">
              <a:lnSpc>
                <a:spcPct val="80000"/>
              </a:lnSpc>
              <a:buFontTx/>
              <a:buNone/>
            </a:pPr>
            <a:endParaRPr lang="en-US" sz="2400" dirty="0" smtClean="0"/>
          </a:p>
          <a:p>
            <a:pPr lvl="1">
              <a:lnSpc>
                <a:spcPct val="80000"/>
              </a:lnSpc>
            </a:pPr>
            <a:r>
              <a:rPr lang="en-US" sz="2400" dirty="0" smtClean="0"/>
              <a:t>Then it requires a couple of weeks or more to validate.</a:t>
            </a:r>
          </a:p>
        </p:txBody>
      </p:sp>
      <p:sp>
        <p:nvSpPr>
          <p:cNvPr id="922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31297F9-8650-48B0-A6B9-6F4416E9EB12}" type="slidenum">
              <a:rPr lang="en-US" sz="1400"/>
              <a:pPr algn="r"/>
              <a:t>7</a:t>
            </a:fld>
            <a:endParaRPr lang="en-US" sz="1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idx="4294967295"/>
          </p:nvPr>
        </p:nvSpPr>
        <p:spPr/>
        <p:txBody>
          <a:bodyPr/>
          <a:lstStyle/>
          <a:p>
            <a:r>
              <a:rPr lang="en-US" sz="4000" dirty="0" smtClean="0"/>
              <a:t>Updated IMPACT website/data </a:t>
            </a:r>
            <a:r>
              <a:rPr lang="en-US" sz="4000" dirty="0" err="1" smtClean="0"/>
              <a:t>access@UCB</a:t>
            </a:r>
            <a:endParaRPr lang="en-US" sz="40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 y="1676400"/>
            <a:ext cx="7897016" cy="4876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r>
              <a:rPr lang="en-US" sz="4000" dirty="0" smtClean="0"/>
              <a:t>IMPACT website/data </a:t>
            </a:r>
            <a:r>
              <a:rPr lang="en-US" sz="4000" dirty="0" err="1" smtClean="0"/>
              <a:t>access@UCB</a:t>
            </a:r>
            <a:r>
              <a:rPr lang="en-US" sz="4000" dirty="0" smtClean="0"/>
              <a:t> at prior SWG</a:t>
            </a:r>
          </a:p>
        </p:txBody>
      </p:sp>
      <p:pic>
        <p:nvPicPr>
          <p:cNvPr id="13315" name="Picture 4"/>
          <p:cNvPicPr>
            <a:picLocks noChangeAspect="1" noChangeArrowheads="1"/>
          </p:cNvPicPr>
          <p:nvPr/>
        </p:nvPicPr>
        <p:blipFill>
          <a:blip r:embed="rId3" cstate="print"/>
          <a:srcRect/>
          <a:stretch>
            <a:fillRect/>
          </a:stretch>
        </p:blipFill>
        <p:spPr bwMode="auto">
          <a:xfrm>
            <a:off x="228600" y="2057400"/>
            <a:ext cx="8620125" cy="431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1060</TotalTime>
  <Words>3467</Words>
  <Application>Microsoft Office PowerPoint</Application>
  <PresentationFormat>On-screen Show (4:3)</PresentationFormat>
  <Paragraphs>331</Paragraphs>
  <Slides>35</Slides>
  <Notes>10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STEREO IMPACT Status</vt:lpstr>
      <vt:lpstr>IMPACT Instrument Status Summary</vt:lpstr>
      <vt:lpstr>Feb 20, 2014, MAG Anomaly on STB</vt:lpstr>
      <vt:lpstr>IMPACT Data Report  SWG March 2014</vt:lpstr>
      <vt:lpstr>Slide 5</vt:lpstr>
      <vt:lpstr>Current IMPACT Level 1 Data Status</vt:lpstr>
      <vt:lpstr>Data Processing Time</vt:lpstr>
      <vt:lpstr>Updated IMPACT website/data access@UCB</vt:lpstr>
      <vt:lpstr>IMPACT website/data access@UCB at prior SWG</vt:lpstr>
      <vt:lpstr>Slide 10</vt:lpstr>
      <vt:lpstr>SEP Suite Status   STEREO SWG  3/21/2014  </vt:lpstr>
      <vt:lpstr>STEREO HET STATUS</vt:lpstr>
      <vt:lpstr>STEREO HET PROGRESS</vt:lpstr>
      <vt:lpstr>Slide 14</vt:lpstr>
      <vt:lpstr>Slide 15</vt:lpstr>
      <vt:lpstr>Slide 16</vt:lpstr>
      <vt:lpstr>SEP-Suite Reductions in Bit-Rate</vt:lpstr>
      <vt:lpstr>STEREO MAG status in 2013</vt:lpstr>
      <vt:lpstr> Supplementary Data Report  (from Lan Jian, UMD)</vt:lpstr>
      <vt:lpstr>Selected IMPACT Science Updates</vt:lpstr>
      <vt:lpstr>Statistics of STEREO In-situ Events through 2012 showing activity increase (L.K. Jian) </vt:lpstr>
      <vt:lpstr>Comparison with ICME statistics of previous cycle (L1 data) (L.K. Jian)</vt:lpstr>
      <vt:lpstr>Slide 23</vt:lpstr>
      <vt:lpstr>Slide 24</vt:lpstr>
      <vt:lpstr>Slide 25</vt:lpstr>
      <vt:lpstr>Slide 26</vt:lpstr>
      <vt:lpstr>Slide 27</vt:lpstr>
      <vt:lpstr>STEREO HET –  Some Findings</vt:lpstr>
      <vt:lpstr>Slide 29</vt:lpstr>
      <vt:lpstr>STEREO IMPACT Team-Publications (1)  2013-14</vt:lpstr>
      <vt:lpstr>STEREO IMPACT-Team Publications (2) 2013-14</vt:lpstr>
      <vt:lpstr>STEREO IMPACT-Team Publications (3)  2013-14</vt:lpstr>
      <vt:lpstr>STEREO IMPACT-Team Publications (4)  2013-14</vt:lpstr>
      <vt:lpstr>STEREO IMPACT-Team Publications (5)  2013-14</vt:lpstr>
      <vt:lpstr>STEREO IMPACT-Team Publications (6)  2013-14</vt:lpstr>
    </vt:vector>
  </TitlesOfParts>
  <Company>UC Berkeley Space Sciences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Data Status</dc:title>
  <dc:creator>Peter Schroeder</dc:creator>
  <cp:lastModifiedBy>jgluhman</cp:lastModifiedBy>
  <cp:revision>157</cp:revision>
  <dcterms:created xsi:type="dcterms:W3CDTF">2007-03-26T13:26:29Z</dcterms:created>
  <dcterms:modified xsi:type="dcterms:W3CDTF">2014-03-20T19:59:59Z</dcterms:modified>
</cp:coreProperties>
</file>